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style2.xml" ContentType="application/vnd.ms-office.chartstyle+xml"/>
  <Override PartName="/ppt/charts/chart2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tags/tag4.xml" ContentType="application/vnd.openxmlformats-officedocument.presentationml.tags+xml"/>
  <Override PartName="/ppt/tags/tag3.xml" ContentType="application/vnd.openxmlformats-officedocument.presentationml.tag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147469473" r:id="rId2"/>
    <p:sldId id="531" r:id="rId3"/>
    <p:sldId id="2147469474" r:id="rId4"/>
    <p:sldId id="2147469528" r:id="rId5"/>
    <p:sldId id="2147469475" r:id="rId6"/>
    <p:sldId id="2147469507" r:id="rId7"/>
  </p:sldIdLst>
  <p:sldSz cx="12192000" cy="6858000"/>
  <p:notesSz cx="6858000" cy="9144000"/>
  <p:defaultTextStyle>
    <a:defPPr>
      <a:defRPr lang="en-A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Medianes PFS nach Nierenfunktion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A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KdD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A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≥ 15 - &lt; 60 ml/min
HR (95 %-KI) = 0,61 (0,35 - 1,06)</c:v>
                </c:pt>
                <c:pt idx="1">
                  <c:v>≥ 60 - &lt; 90 ml/min
HR (95 %-KI) = 0,63 (0,41 - 0,96)</c:v>
                </c:pt>
                <c:pt idx="2">
                  <c:v>≥ 90 ml/min
HR (95 %-KI) = 0,64 (0,43 - 0,95)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24.9</c:v>
                </c:pt>
                <c:pt idx="1">
                  <c:v>31.6</c:v>
                </c:pt>
                <c:pt idx="2">
                  <c:v>27.4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C5-4944-8384-8407C8FDCA5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A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≥ 15 - &lt; 60 ml/min
HR (95 %-KI) = 0,61 (0,35 - 1,06)</c:v>
                </c:pt>
                <c:pt idx="1">
                  <c:v>≥ 60 - &lt; 90 ml/min
HR (95 %-KI) = 0,63 (0,41 - 0,96)</c:v>
                </c:pt>
                <c:pt idx="2">
                  <c:v>≥ 90 ml/min
HR (95 %-KI) = 0,64 (0,43 - 0,95)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8.4</c:v>
                </c:pt>
                <c:pt idx="1">
                  <c:v>19.899999999999999</c:v>
                </c:pt>
                <c:pt idx="2">
                  <c:v>15.3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C5-4944-8384-8407C8FDCA5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90888640"/>
        <c:axId val="780957136"/>
      </c:barChart>
      <c:catAx>
        <c:axId val="790888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AT"/>
          </a:p>
        </c:txPr>
        <c:crossAx val="780957136"/>
        <c:crosses val="autoZero"/>
        <c:auto val="1"/>
        <c:lblAlgn val="ctr"/>
        <c:lblOffset val="100"/>
        <c:noMultiLvlLbl val="0"/>
      </c:catAx>
      <c:valAx>
        <c:axId val="780957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AT"/>
          </a:p>
        </c:txPr>
        <c:crossAx val="790888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A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A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Medianes OS nach Nierenfunktion</a:t>
            </a:r>
          </a:p>
        </c:rich>
      </c:tx>
      <c:layout>
        <c:manualLayout>
          <c:xMode val="edge"/>
          <c:yMode val="edge"/>
          <c:x val="0.2630215769980648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A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KdD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NE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6BEE-4ED3-8385-AFC4EBD6BF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A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≥ 15 - &lt; 60 ml/min
HR (95 %-KI) = 0,58 (0,32 - 1,03)</c:v>
                </c:pt>
                <c:pt idx="1">
                  <c:v>≥ 60 - &lt; 90 ml/min
HR (95 %-KI) = 0,91 (0,58 - 1,43)</c:v>
                </c:pt>
                <c:pt idx="2">
                  <c:v>≥ 90 ml/min
HR (95 %-KI) = 0,74 (0,46 - 1,20)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44.6</c:v>
                </c:pt>
                <c:pt idx="1">
                  <c:v>48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EE-4ED3-8385-AFC4EBD6BF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NE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BEE-4ED3-8385-AFC4EBD6BF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A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≥ 15 - &lt; 60 ml/min
HR (95 %-KI) = 0,58 (0,32 - 1,03)</c:v>
                </c:pt>
                <c:pt idx="1">
                  <c:v>≥ 60 - &lt; 90 ml/min
HR (95 %-KI) = 0,91 (0,58 - 1,43)</c:v>
                </c:pt>
                <c:pt idx="2">
                  <c:v>≥ 90 ml/min
HR (95 %-KI) = 0,74 (0,46 - 1,20)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25.2</c:v>
                </c:pt>
                <c:pt idx="1">
                  <c:v>43.7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EE-4ED3-8385-AFC4EBD6BF8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90888640"/>
        <c:axId val="780957136"/>
      </c:barChart>
      <c:catAx>
        <c:axId val="790888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AT"/>
          </a:p>
        </c:txPr>
        <c:crossAx val="780957136"/>
        <c:crosses val="autoZero"/>
        <c:auto val="1"/>
        <c:lblAlgn val="ctr"/>
        <c:lblOffset val="100"/>
        <c:noMultiLvlLbl val="0"/>
      </c:catAx>
      <c:valAx>
        <c:axId val="780957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AT"/>
          </a:p>
        </c:txPr>
        <c:crossAx val="790888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A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A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83A34-0CEF-4CF7-9E2A-9CB0BB8E68FA}" type="datetimeFigureOut">
              <a:rPr lang="en-AT" smtClean="0"/>
              <a:t>08/02/2024</a:t>
            </a:fld>
            <a:endParaRPr lang="en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64135-2BA1-43CC-BC72-FCC37F46BFCC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447763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74507-65D2-479A-A35E-CFF865AD5E4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24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24E80-D617-449C-A447-F42ED7F6C695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1968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24E80-D617-449C-A447-F42ED7F6C695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80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77D69-627D-7AE4-B421-2F9D162B54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01756F-9C84-F3CD-0666-2F9565E6C0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4C91A1-FB49-AD66-B824-B8F2FB4DD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D8EA-1132-4717-87B4-57B4CAFC8DE7}" type="datetimeFigureOut">
              <a:rPr lang="en-AT" smtClean="0"/>
              <a:t>08/02/2024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BC8BF-F13B-2AA7-F800-D298011FF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3C20A-CA4F-4C28-40F3-85E49B0C2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DEACD-757C-4C39-9E13-CB8CBBA851E7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676236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6A93F-FE6D-A191-2E06-8E93F865F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7848F4-3CC2-2DEB-367F-708E9DEFCD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CB3D8-44EF-BCD1-0D92-42C246C71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D8EA-1132-4717-87B4-57B4CAFC8DE7}" type="datetimeFigureOut">
              <a:rPr lang="en-AT" smtClean="0"/>
              <a:t>08/02/2024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A6CBF-5B5E-B206-3A93-FB1440924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5519B-8C0E-D1F1-47E5-DA212AE8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DEACD-757C-4C39-9E13-CB8CBBA851E7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963852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2541CB-231A-AEAA-7F67-CF012C92FA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88FD6-E5EE-EF16-404E-CBCCC10286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5455E-A2E2-14FD-F746-A639333BF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D8EA-1132-4717-87B4-57B4CAFC8DE7}" type="datetimeFigureOut">
              <a:rPr lang="en-AT" smtClean="0"/>
              <a:t>08/02/2024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17C03-2FFE-267D-7692-7231FAD87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183A1-6C0F-EA93-F8E5-0862B29C0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DEACD-757C-4C39-9E13-CB8CBBA851E7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51767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_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17022A7-4BA8-FCB7-5074-1B56CECD6DF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367284" y="1574800"/>
            <a:ext cx="11459591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0226E-F82D-52DF-2FCC-6209BED09E9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7284" y="5833872"/>
            <a:ext cx="8819340" cy="493776"/>
          </a:xfrm>
        </p:spPr>
        <p:txBody>
          <a:bodyPr anchor="b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273368" indent="0">
              <a:buNone/>
              <a:defRPr/>
            </a:lvl2pPr>
            <a:lvl3pPr marL="548640" indent="0">
              <a:buNone/>
              <a:defRPr/>
            </a:lvl3pPr>
            <a:lvl4pPr marL="73152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/>
              <a:t>*Footnotes</a:t>
            </a:r>
          </a:p>
        </p:txBody>
      </p:sp>
      <p:sp>
        <p:nvSpPr>
          <p:cNvPr id="6" name="Title Placeholder 6">
            <a:extLst>
              <a:ext uri="{FF2B5EF4-FFF2-40B4-BE49-F238E27FC236}">
                <a16:creationId xmlns:a16="http://schemas.microsoft.com/office/drawing/2014/main" id="{8607E7D1-CF96-748D-19F0-853D3F7E4A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125" y="365760"/>
            <a:ext cx="11461750" cy="50783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7872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4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918" y="5259388"/>
            <a:ext cx="4842933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 userDrawn="1"/>
        </p:nvSpPr>
        <p:spPr>
          <a:xfrm>
            <a:off x="1382184" y="887414"/>
            <a:ext cx="10479616" cy="1470025"/>
          </a:xfrm>
          <a:prstGeom prst="rect">
            <a:avLst/>
          </a:prstGeom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base">
              <a:spcAft>
                <a:spcPct val="0"/>
              </a:spcAft>
              <a:defRPr/>
            </a:pPr>
            <a:endParaRPr lang="en-US" sz="4800" b="1" i="1">
              <a:solidFill>
                <a:srgbClr val="007CC3"/>
              </a:solidFill>
              <a:cs typeface="Arial"/>
            </a:endParaRPr>
          </a:p>
        </p:txBody>
      </p:sp>
      <p:sp>
        <p:nvSpPr>
          <p:cNvPr id="5" name="TextBox 3"/>
          <p:cNvSpPr txBox="1"/>
          <p:nvPr userDrawn="1"/>
        </p:nvSpPr>
        <p:spPr>
          <a:xfrm>
            <a:off x="6623051" y="2214563"/>
            <a:ext cx="5568949" cy="379656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endParaRPr lang="en-GB" sz="1867" b="1" i="1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39350" y="260649"/>
            <a:ext cx="11713468" cy="2016225"/>
          </a:xfrm>
        </p:spPr>
        <p:txBody>
          <a:bodyPr anchor="b"/>
          <a:lstStyle>
            <a:lvl1pPr marL="0" indent="0" algn="r">
              <a:buNone/>
              <a:defRPr sz="4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1" y="5562601"/>
            <a:ext cx="1440543" cy="144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47460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D6826-F3D4-B4AE-5493-7E6C9D3F7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47B17-7AAE-E9AD-F083-46D72824F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A7465-06D1-9298-BF7F-B3E605556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D8EA-1132-4717-87B4-57B4CAFC8DE7}" type="datetimeFigureOut">
              <a:rPr lang="en-AT" smtClean="0"/>
              <a:t>08/02/2024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B9F9C-263F-8EB5-854A-40C30B303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ACA32-D428-A4BC-9F9B-B855BEB96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DEACD-757C-4C39-9E13-CB8CBBA851E7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40632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5A5D2-8E38-ED14-739D-E27F92DA6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1CC807-26B4-5C2A-1D06-FC13922C1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2D25B-CBC5-2535-95BD-6C244CB35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D8EA-1132-4717-87B4-57B4CAFC8DE7}" type="datetimeFigureOut">
              <a:rPr lang="en-AT" smtClean="0"/>
              <a:t>08/02/2024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64E6C-77C4-E1A0-0F59-A7FB14D09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22840-F52A-F3A5-5CEA-7554CB49C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DEACD-757C-4C39-9E13-CB8CBBA851E7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825331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46923-DB81-F6AB-9B58-7E005A546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4BA80-B13A-B969-F342-C0A2D46D0D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EA1806-9D75-B109-2757-C8AA1C32E8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A32512-9A03-928B-C172-0E9052289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D8EA-1132-4717-87B4-57B4CAFC8DE7}" type="datetimeFigureOut">
              <a:rPr lang="en-AT" smtClean="0"/>
              <a:t>08/02/2024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A6B7BE-3801-3FE2-FC56-7AC2F7860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7BE2DE-98F8-9B62-DBEC-4FBFFEEAF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DEACD-757C-4C39-9E13-CB8CBBA851E7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5261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47A50-18D9-4CA1-7583-3C6F3C1DF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77F89B-8BB5-6213-3358-A411277CC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775C2A-8AC2-7F0F-44E4-8EAC841ED9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6E63B4-0C90-B5D6-DC2C-B34F0B43E2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9B0C35-3FC1-53F9-8314-07D22995B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0D8C5E-9E5A-F943-B93C-80DED7921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D8EA-1132-4717-87B4-57B4CAFC8DE7}" type="datetimeFigureOut">
              <a:rPr lang="en-AT" smtClean="0"/>
              <a:t>08/02/2024</a:t>
            </a:fld>
            <a:endParaRPr lang="en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3569F6-BAB9-2AA0-3D62-D5BC3082E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25C99E-EB9D-382B-16CF-6DD16619D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DEACD-757C-4C39-9E13-CB8CBBA851E7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603519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0C2AF-66B3-D68E-9546-3A85F3808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B5B7E1-AD1F-D8DA-20A9-55F4F7322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D8EA-1132-4717-87B4-57B4CAFC8DE7}" type="datetimeFigureOut">
              <a:rPr lang="en-AT" smtClean="0"/>
              <a:t>08/02/2024</a:t>
            </a:fld>
            <a:endParaRPr lang="en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DABF79-8D9F-7702-6C1E-205CCD27A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7A037B-809C-8FF4-635F-00D3531E0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DEACD-757C-4C39-9E13-CB8CBBA851E7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20425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EE37A7-87B0-1284-E4D4-4A8DDDD1D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D8EA-1132-4717-87B4-57B4CAFC8DE7}" type="datetimeFigureOut">
              <a:rPr lang="en-AT" smtClean="0"/>
              <a:t>08/02/2024</a:t>
            </a:fld>
            <a:endParaRPr lang="en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F9FC7-D474-CE65-D569-EC42E3D80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0D1D1E-4B5A-1E75-C53A-CAC02287B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DEACD-757C-4C39-9E13-CB8CBBA851E7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295193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6C071-9E3B-1B64-989E-2EF580BEC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5D826-9901-51AC-B9C8-8006D4B76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C6738E-A1A7-EF9F-61C2-FD1DFB9193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05CEC-6DC5-AA84-BFF3-26F2FF119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D8EA-1132-4717-87B4-57B4CAFC8DE7}" type="datetimeFigureOut">
              <a:rPr lang="en-AT" smtClean="0"/>
              <a:t>08/02/2024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9D7114-0877-E403-EEDA-80D914085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0219C1-C5AB-C4D9-5134-DE5522A5B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DEACD-757C-4C39-9E13-CB8CBBA851E7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569527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1D270-7A3D-CB29-4A16-C88359DED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0A1443-54DE-7C9D-8D5C-CC8A4B31B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FDFD1-403B-1DDF-A450-47078B488C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9F21D1-0113-90C2-4B1A-03C2BB415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D8EA-1132-4717-87B4-57B4CAFC8DE7}" type="datetimeFigureOut">
              <a:rPr lang="en-AT" smtClean="0"/>
              <a:t>08/02/2024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F7185D-A7DA-5134-02A8-772D0B9C8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FDC420-7DE2-F684-D579-2A33CC9A9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DEACD-757C-4C39-9E13-CB8CBBA851E7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566428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785E86-8376-D987-117A-1F2A7FA68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3B8173-E061-D4A5-230E-6B9ED8513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23F60-E303-77CD-8886-FF8308D7D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CD8EA-1132-4717-87B4-57B4CAFC8DE7}" type="datetimeFigureOut">
              <a:rPr lang="en-AT" smtClean="0"/>
              <a:t>08/02/2024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3E806-B83D-4AFD-61B7-415A88AD1A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30EC1-57C2-7F26-7CDE-669935F7A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DEACD-757C-4C39-9E13-CB8CBBA851E7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083767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6" Type="http://schemas.openxmlformats.org/officeDocument/2006/relationships/chart" Target="../charts/chart2.xml"/><Relationship Id="rId5" Type="http://schemas.openxmlformats.org/officeDocument/2006/relationships/hyperlink" Target="https://ash.confex.com/ash/2023/webprogram/Paper190726.html" TargetMode="Externa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4" Type="http://schemas.openxmlformats.org/officeDocument/2006/relationships/hyperlink" Target="https://ash.confex.com/ash/2023/webprogram/Paper190726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sh.confex.com/ash/2023/webprogram/Paper190726.html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sh.confex.com/ash/2023/webprogram/Paper190726.html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74ED1-CA6C-962F-0D89-6C27D814D7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7284" y="4993600"/>
            <a:ext cx="9870410" cy="133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* Carfilzomib 20 mg/m</a:t>
            </a:r>
            <a:r>
              <a:rPr kumimoji="0" lang="de-DE" sz="900" b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</a:t>
            </a:r>
            <a:r>
              <a:rPr kumimoji="0" lang="de-DE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nur an den Tagen 1 und 2 des ersten Zyklus, danach 56 mg/m</a:t>
            </a:r>
            <a:r>
              <a:rPr kumimoji="0" lang="de-DE" sz="900" b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</a:t>
            </a:r>
            <a:r>
              <a:rPr kumimoji="0" lang="de-DE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. </a:t>
            </a:r>
            <a:r>
              <a:rPr kumimoji="0" lang="de-DE" sz="900" b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pitchFamily="34" charset="0"/>
              </a:rPr>
              <a:t>† </a:t>
            </a:r>
            <a:r>
              <a:rPr kumimoji="0" lang="de-DE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Dexamethason wurde </a:t>
            </a:r>
            <a:r>
              <a:rPr kumimoji="0" lang="de-DE" sz="900" b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bei </a:t>
            </a:r>
            <a:r>
              <a:rPr lang="de-DE" spc="0" dirty="0">
                <a:solidFill>
                  <a:srgbClr val="000000"/>
                </a:solidFill>
                <a:cs typeface="+mn-cs"/>
              </a:rPr>
              <a:t>Patient</a:t>
            </a:r>
            <a:r>
              <a:rPr lang="de-DE" spc="0">
                <a:solidFill>
                  <a:srgbClr val="000000"/>
                </a:solidFill>
                <a:cs typeface="+mn-cs"/>
              </a:rPr>
              <a:t>:innen</a:t>
            </a:r>
            <a:r>
              <a:rPr kumimoji="0" lang="de-DE" sz="900" b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&gt; </a:t>
            </a:r>
            <a:r>
              <a:rPr kumimoji="0" lang="de-DE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75 Jahre in einer Dosis von 20 mg/Woche angewendet. Eine gesplittete Dosis Dexamethason von 20 mg pro Tag wurde bei Einnahme an aufeinanderfolgenden Tagen angewendet</a:t>
            </a:r>
            <a:r>
              <a:rPr kumimoji="0" lang="de-DE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pitchFamily="34" charset="0"/>
              </a:rPr>
              <a:t>. </a:t>
            </a:r>
            <a:r>
              <a:rPr kumimoji="0" lang="de-DE" sz="900" b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pitchFamily="34" charset="0"/>
              </a:rPr>
              <a:t>‡ </a:t>
            </a:r>
            <a:r>
              <a:rPr kumimoji="0" lang="de-DE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pitchFamily="34" charset="0"/>
              </a:rPr>
              <a:t>Die erste Daratumumab-Dosis wurde auf Tag 1 und 2 des ersten Zyklus aufgeteilt (je 8 mg/kg). </a:t>
            </a:r>
            <a:r>
              <a:rPr kumimoji="0" lang="de-DE" sz="900" b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pitchFamily="34" charset="0"/>
              </a:rPr>
              <a:t>§</a:t>
            </a:r>
            <a:r>
              <a:rPr kumimoji="0" lang="de-DE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pitchFamily="34" charset="0"/>
              </a:rPr>
              <a:t> Zeit ab der Randomisierung bis zum Beginn nachfolgender Behandlungen. </a:t>
            </a:r>
            <a:endParaRPr kumimoji="0" lang="de-DE" sz="9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CR: vollständige Remission; CrCl: Kreatinin-Clearance; d: Dexamethason; D: Daratumumab; ECOG-PS: Performance Status gemäß Eastern Cooperative Oncology Group; i. v.: intravenös; K: Carfilzomib; LVEF: linksventrikuläre Ejektionsfraktion; MRD: minimale Resterkrankung; ORR: Gesamtansprechrate; OS: Gesamtüberleben; PFS: progressionsfreies Überleben; QoL: Lebensqualität; R: Randomisierung; RRMM: rezidiviertes und/oder refraktäres multiples Myelom; TTP: Zeit bis Progression.</a:t>
            </a:r>
            <a:endParaRPr kumimoji="0" lang="en-US" sz="9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Usmani</a:t>
            </a:r>
            <a:r>
              <a:rPr kumimoji="0" lang="fr-FR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S et al. Lancet </a:t>
            </a:r>
            <a:r>
              <a:rPr kumimoji="0" lang="fr-FR" sz="900" b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Oncology</a:t>
            </a:r>
            <a:r>
              <a:rPr kumimoji="0" lang="fr-FR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. 2022</a:t>
            </a:r>
            <a:r>
              <a:rPr kumimoji="0" lang="en-US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; 23 (1): 65–76. Usmani S et al. Blood Advances. 2023; 7 (14): 3739–3748.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30D3887-B04C-B567-44E8-F39CF2A3F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125" y="365760"/>
            <a:ext cx="11461750" cy="861774"/>
          </a:xfrm>
        </p:spPr>
        <p:txBody>
          <a:bodyPr/>
          <a:lstStyle/>
          <a:p>
            <a:r>
              <a:rPr lang="de-DE" sz="3600" dirty="0"/>
              <a:t>CANDOR: KdD vs. Kd bei RRMM </a:t>
            </a:r>
            <a:br>
              <a:rPr lang="de-DE" sz="3600" dirty="0"/>
            </a:br>
            <a:r>
              <a:rPr lang="de-DE" sz="2000" dirty="0"/>
              <a:t>Phase 3-Studie, präspezifizierte Subgruppenauswertung nach Nierenfunktion</a:t>
            </a:r>
            <a:endParaRPr lang="en-DE" sz="2000" dirty="0"/>
          </a:p>
        </p:txBody>
      </p:sp>
      <p:grpSp>
        <p:nvGrpSpPr>
          <p:cNvPr id="30" name="Group 2">
            <a:extLst>
              <a:ext uri="{FF2B5EF4-FFF2-40B4-BE49-F238E27FC236}">
                <a16:creationId xmlns:a16="http://schemas.microsoft.com/office/drawing/2014/main" id="{C0C64FC8-DF77-2F50-8932-7DB321AC84D8}"/>
              </a:ext>
            </a:extLst>
          </p:cNvPr>
          <p:cNvGrpSpPr/>
          <p:nvPr>
            <p:custDataLst>
              <p:tags r:id="rId2"/>
            </p:custDataLst>
          </p:nvPr>
        </p:nvGrpSpPr>
        <p:grpSpPr>
          <a:xfrm>
            <a:off x="534647" y="1627870"/>
            <a:ext cx="11122705" cy="2678859"/>
            <a:chOff x="517576" y="1195228"/>
            <a:chExt cx="8302793" cy="2095593"/>
          </a:xfrm>
        </p:grpSpPr>
        <p:sp>
          <p:nvSpPr>
            <p:cNvPr id="31" name="Rectangle 63">
              <a:extLst>
                <a:ext uri="{FF2B5EF4-FFF2-40B4-BE49-F238E27FC236}">
                  <a16:creationId xmlns:a16="http://schemas.microsoft.com/office/drawing/2014/main" id="{89303D30-F1F2-5ED6-151B-65FEE65847B1}"/>
                </a:ext>
              </a:extLst>
            </p:cNvPr>
            <p:cNvSpPr/>
            <p:nvPr/>
          </p:nvSpPr>
          <p:spPr bwMode="auto">
            <a:xfrm>
              <a:off x="2476757" y="2274200"/>
              <a:ext cx="263169" cy="53391"/>
            </a:xfrm>
            <a:prstGeom prst="rect">
              <a:avLst/>
            </a:prstGeom>
            <a:solidFill>
              <a:srgbClr val="ADADAD">
                <a:alpha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32" name="Round Same Side Corner Rectangle 57">
              <a:extLst>
                <a:ext uri="{FF2B5EF4-FFF2-40B4-BE49-F238E27FC236}">
                  <a16:creationId xmlns:a16="http://schemas.microsoft.com/office/drawing/2014/main" id="{AF654DD9-88CB-B9C0-4E4B-679BEA4FCBA6}"/>
                </a:ext>
              </a:extLst>
            </p:cNvPr>
            <p:cNvSpPr/>
            <p:nvPr/>
          </p:nvSpPr>
          <p:spPr bwMode="auto">
            <a:xfrm rot="16200000">
              <a:off x="3469403" y="1454721"/>
              <a:ext cx="1287079" cy="768096"/>
            </a:xfrm>
            <a:prstGeom prst="round2SameRect">
              <a:avLst/>
            </a:prstGeom>
            <a:solidFill>
              <a:srgbClr val="0063C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square" lIns="34290" tIns="34290" rIns="34290" bIns="3429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de-DE" sz="1400" b="1" kern="0" dirty="0">
                <a:solidFill>
                  <a:srgbClr val="FFFFFF"/>
                </a:solidFill>
                <a:latin typeface="Century Gothic" panose="020B0502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KdD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1" kern="0" dirty="0">
                  <a:solidFill>
                    <a:srgbClr val="FFFFFF"/>
                  </a:solidFill>
                  <a:latin typeface="Century Gothic" panose="020B0502020202020204" pitchFamily="34" charset="0"/>
                </a:rPr>
                <a:t>(n=312)</a:t>
              </a:r>
              <a:endParaRPr kumimoji="0" lang="de-DE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33" name="Round Same Side Corner Rectangle 58">
              <a:extLst>
                <a:ext uri="{FF2B5EF4-FFF2-40B4-BE49-F238E27FC236}">
                  <a16:creationId xmlns:a16="http://schemas.microsoft.com/office/drawing/2014/main" id="{1BA1BF1A-03C5-99E1-4CE5-52BEE9449D8B}"/>
                </a:ext>
              </a:extLst>
            </p:cNvPr>
            <p:cNvSpPr/>
            <p:nvPr/>
          </p:nvSpPr>
          <p:spPr bwMode="auto">
            <a:xfrm rot="16200000">
              <a:off x="5205243" y="483628"/>
              <a:ext cx="1287078" cy="2710278"/>
            </a:xfrm>
            <a:prstGeom prst="round2SameRect">
              <a:avLst>
                <a:gd name="adj1" fmla="val 0"/>
                <a:gd name="adj2" fmla="val 13185"/>
              </a:avLst>
            </a:prstGeom>
            <a:solidFill>
              <a:srgbClr val="0063C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square" lIns="68580" tIns="91440" rIns="91440" bIns="3429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514325" rtl="0" eaLnBrk="1" fontAlgn="auto" latinLnBrk="0" hangingPunct="1">
                <a:lnSpc>
                  <a:spcPct val="8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00" b="1" i="0" u="none" strike="noStrike" kern="0" cap="none" spc="0" normalizeH="0" baseline="0" noProof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ＭＳ Ｐゴシック" charset="-128"/>
                  <a:cs typeface="Arial" pitchFamily="34" charset="0"/>
                </a:rPr>
                <a:t>Carfilzomib</a:t>
              </a:r>
              <a:r>
                <a:rPr kumimoji="0" lang="de-DE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ＭＳ Ｐゴシック" charset="-128"/>
                  <a:cs typeface="Arial" pitchFamily="34" charset="0"/>
                </a:rPr>
                <a:t> 20/56 mg/m</a:t>
              </a:r>
              <a:r>
                <a:rPr kumimoji="0" lang="de-DE" sz="1000" b="1" i="0" u="none" strike="noStrike" kern="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ＭＳ Ｐゴシック" charset="-128"/>
                  <a:cs typeface="Arial" pitchFamily="34" charset="0"/>
                </a:rPr>
                <a:t>2</a:t>
              </a:r>
              <a:r>
                <a:rPr kumimoji="0" lang="de-DE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ＭＳ Ｐゴシック" charset="-128"/>
                  <a:cs typeface="Arial" pitchFamily="34" charset="0"/>
                </a:rPr>
                <a:t>*</a:t>
              </a:r>
              <a:r>
                <a:rPr kumimoji="0" lang="de-DE" sz="1000" b="1" i="0" u="none" strike="noStrike" kern="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  <a:p>
              <a:pPr marL="0" marR="0" lvl="0" indent="0" algn="l" defTabSz="514325" rtl="0" eaLnBrk="1" fontAlgn="auto" latinLnBrk="0" hangingPunct="1">
                <a:lnSpc>
                  <a:spcPct val="8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00" b="0" i="1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ＭＳ Ｐゴシック" charset="-128"/>
                  <a:cs typeface="Arial" pitchFamily="34" charset="0"/>
                </a:rPr>
                <a:t>Tage 1, 2, 8, 9, 15, 16; i. v.; ~30-min. Infusion</a:t>
              </a:r>
            </a:p>
            <a:p>
              <a:pPr marL="0" marR="0" lvl="0" indent="0" algn="l" defTabSz="514325" rtl="0" eaLnBrk="1" fontAlgn="auto" latinLnBrk="0" hangingPunct="1">
                <a:lnSpc>
                  <a:spcPct val="8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00" b="0" i="1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  <a:p>
              <a:pPr marL="0" marR="0" lvl="0" indent="0" algn="l" defTabSz="514325" rtl="0" eaLnBrk="1" fontAlgn="auto" latinLnBrk="0" hangingPunct="1">
                <a:lnSpc>
                  <a:spcPct val="8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ＭＳ Ｐゴシック" charset="-128"/>
                  <a:cs typeface="Arial" pitchFamily="34" charset="0"/>
                </a:rPr>
                <a:t>Dexamethason: 40 mg</a:t>
              </a:r>
              <a:r>
                <a:rPr kumimoji="0" lang="de-DE" sz="1000" b="1" i="0" u="none" strike="noStrike" kern="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ＭＳ Ｐゴシック" charset="-128"/>
                  <a:cs typeface="Arial" pitchFamily="34" charset="0"/>
                </a:rPr>
                <a:t>† </a:t>
              </a:r>
            </a:p>
            <a:p>
              <a:pPr marL="0" marR="0" lvl="0" indent="0" algn="l" defTabSz="514325" rtl="0" eaLnBrk="1" fontAlgn="auto" latinLnBrk="0" hangingPunct="1">
                <a:lnSpc>
                  <a:spcPct val="8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00" b="0" i="1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ＭＳ Ｐゴシック" charset="-128"/>
                  <a:cs typeface="Arial" pitchFamily="34" charset="0"/>
                </a:rPr>
                <a:t>Tage 1, 8, 15, 22; i. v. oder oral</a:t>
              </a:r>
            </a:p>
            <a:p>
              <a:pPr marL="0" marR="0" lvl="0" indent="0" algn="l" defTabSz="514325" rtl="0" eaLnBrk="1" fontAlgn="auto" latinLnBrk="0" hangingPunct="1">
                <a:lnSpc>
                  <a:spcPct val="8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1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pitchFamily="34" charset="0"/>
              </a:endParaRPr>
            </a:p>
            <a:p>
              <a:pPr marL="0" marR="0" lvl="0" indent="0" algn="l" defTabSz="514325" rtl="0" eaLnBrk="1" fontAlgn="auto" latinLnBrk="0" hangingPunct="1">
                <a:lnSpc>
                  <a:spcPct val="8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00" b="1" i="0" u="none" strike="noStrike" kern="0" cap="none" spc="0" normalizeH="0" baseline="0" noProof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ＭＳ Ｐゴシック" charset="-128"/>
                  <a:cs typeface="Arial" pitchFamily="34" charset="0"/>
                </a:rPr>
                <a:t>Daratumumab</a:t>
              </a:r>
              <a:r>
                <a:rPr kumimoji="0" lang="de-DE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ＭＳ Ｐゴシック" charset="-128"/>
                  <a:cs typeface="Arial" pitchFamily="34" charset="0"/>
                </a:rPr>
                <a:t>: 16 mg/kg </a:t>
              </a:r>
            </a:p>
            <a:p>
              <a:pPr marL="0" marR="0" lvl="0" indent="0" algn="l" defTabSz="514325" rtl="0" eaLnBrk="1" fontAlgn="auto" latinLnBrk="0" hangingPunct="1">
                <a:lnSpc>
                  <a:spcPct val="8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00" b="0" i="1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ＭＳ Ｐゴシック" charset="-128"/>
                  <a:cs typeface="Arial" pitchFamily="34" charset="0"/>
                </a:rPr>
                <a:t>Zyklen 1–2: Tage 1,</a:t>
              </a:r>
              <a:r>
                <a:rPr kumimoji="0" lang="de-DE" sz="1000" b="0" i="1" u="none" strike="noStrike" kern="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ＭＳ Ｐゴシック" charset="-128"/>
                  <a:cs typeface="Arial" pitchFamily="34" charset="0"/>
                </a:rPr>
                <a:t>‡</a:t>
              </a:r>
              <a:r>
                <a:rPr kumimoji="0" lang="de-DE" sz="1000" b="0" i="1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ＭＳ Ｐゴシック" charset="-128"/>
                  <a:cs typeface="Arial" pitchFamily="34" charset="0"/>
                </a:rPr>
                <a:t> 8, 15, 22 </a:t>
              </a:r>
            </a:p>
            <a:p>
              <a:pPr marL="0" marR="0" lvl="0" indent="0" algn="l" defTabSz="514325" rtl="0" eaLnBrk="1" fontAlgn="auto" latinLnBrk="0" hangingPunct="1">
                <a:lnSpc>
                  <a:spcPct val="8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00" b="0" i="1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ＭＳ Ｐゴシック" charset="-128"/>
                  <a:cs typeface="Arial" pitchFamily="34" charset="0"/>
                </a:rPr>
                <a:t>Zyklen 3–6: alle 2 Wochen</a:t>
              </a:r>
            </a:p>
            <a:p>
              <a:pPr marL="0" marR="0" lvl="0" indent="0" algn="l" defTabSz="514325" rtl="0" eaLnBrk="1" fontAlgn="auto" latinLnBrk="0" hangingPunct="1">
                <a:lnSpc>
                  <a:spcPct val="8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00" b="0" i="1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ＭＳ Ｐゴシック" charset="-128"/>
                  <a:cs typeface="Arial" pitchFamily="34" charset="0"/>
                </a:rPr>
                <a:t>Zyklen 7+: alle 4 Wochen; i. v.</a:t>
              </a:r>
            </a:p>
          </p:txBody>
        </p:sp>
        <p:sp>
          <p:nvSpPr>
            <p:cNvPr id="34" name="Round Same Side Corner Rectangle 59">
              <a:extLst>
                <a:ext uri="{FF2B5EF4-FFF2-40B4-BE49-F238E27FC236}">
                  <a16:creationId xmlns:a16="http://schemas.microsoft.com/office/drawing/2014/main" id="{E61E6E16-1B18-191E-EC4B-3B9B2544381C}"/>
                </a:ext>
              </a:extLst>
            </p:cNvPr>
            <p:cNvSpPr/>
            <p:nvPr/>
          </p:nvSpPr>
          <p:spPr bwMode="auto">
            <a:xfrm rot="16200000">
              <a:off x="3729598" y="2523426"/>
              <a:ext cx="766695" cy="768096"/>
            </a:xfrm>
            <a:prstGeom prst="round2SameRect">
              <a:avLst/>
            </a:prstGeom>
            <a:solidFill>
              <a:srgbClr val="00BCE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square" lIns="34290" tIns="34290" rIns="34290" bIns="3429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Kd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dirty="0">
                  <a:solidFill>
                    <a:srgbClr val="FFFFFF"/>
                  </a:solidFill>
                  <a:latin typeface="Century Gothic" panose="020B0502020202020204" pitchFamily="34" charset="0"/>
                </a:rPr>
                <a:t>(n=154)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35" name="Round Same Side Corner Rectangle 60">
              <a:extLst>
                <a:ext uri="{FF2B5EF4-FFF2-40B4-BE49-F238E27FC236}">
                  <a16:creationId xmlns:a16="http://schemas.microsoft.com/office/drawing/2014/main" id="{979BCBFA-1F59-B8AF-2752-D2C521CD7683}"/>
                </a:ext>
              </a:extLst>
            </p:cNvPr>
            <p:cNvSpPr/>
            <p:nvPr/>
          </p:nvSpPr>
          <p:spPr bwMode="auto">
            <a:xfrm rot="16200000">
              <a:off x="5465437" y="1552333"/>
              <a:ext cx="766694" cy="2710277"/>
            </a:xfrm>
            <a:prstGeom prst="round2SameRect">
              <a:avLst>
                <a:gd name="adj1" fmla="val 0"/>
                <a:gd name="adj2" fmla="val 13185"/>
              </a:avLst>
            </a:prstGeom>
            <a:solidFill>
              <a:srgbClr val="00BCE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square" lIns="68580" tIns="91440" rIns="91440" bIns="3429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51432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ＭＳ Ｐゴシック" charset="-128"/>
                  <a:cs typeface="Arial" pitchFamily="34" charset="0"/>
                </a:rPr>
                <a:t>Carfilzomib: 20/56 mg/m</a:t>
              </a:r>
              <a:r>
                <a:rPr kumimoji="0" lang="de-DE" sz="1000" b="1" i="0" u="none" strike="noStrike" kern="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ＭＳ Ｐゴシック" charset="-128"/>
                  <a:cs typeface="Arial" pitchFamily="34" charset="0"/>
                </a:rPr>
                <a:t>2 </a:t>
              </a:r>
            </a:p>
            <a:p>
              <a:pPr marL="0" marR="0" lvl="0" indent="0" algn="l" defTabSz="51432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00" b="0" i="1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ＭＳ Ｐゴシック" charset="-128"/>
                  <a:cs typeface="Arial" pitchFamily="34" charset="0"/>
                </a:rPr>
                <a:t>Tage 1, 2, 8, 9, 15, 16; i. v.</a:t>
              </a:r>
            </a:p>
            <a:p>
              <a:pPr marL="0" marR="0" lvl="0" indent="0" algn="l" defTabSz="51432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00" b="1" i="1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pitchFamily="34" charset="0"/>
              </a:endParaRPr>
            </a:p>
            <a:p>
              <a:pPr marL="0" marR="0" lvl="0" indent="0" algn="l" defTabSz="51432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ＭＳ Ｐゴシック" charset="-128"/>
                  <a:cs typeface="Arial" pitchFamily="34" charset="0"/>
                </a:rPr>
                <a:t>Dexamethason: 40 mg</a:t>
              </a:r>
              <a:r>
                <a:rPr kumimoji="0" lang="de-DE" sz="1000" b="1" i="0" u="none" strike="noStrike" kern="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ＭＳ Ｐゴシック" charset="-128"/>
                  <a:cs typeface="Arial" pitchFamily="34" charset="0"/>
                </a:rPr>
                <a:t>† </a:t>
              </a:r>
            </a:p>
            <a:p>
              <a:pPr marL="0" marR="0" lvl="0" indent="0" algn="l" defTabSz="51432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00" b="0" i="1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ＭＳ Ｐゴシック" charset="-128"/>
                  <a:cs typeface="Arial" pitchFamily="34" charset="0"/>
                </a:rPr>
                <a:t>Tage 1, 8, 15, 22; i. v. oder oral</a:t>
              </a:r>
            </a:p>
          </p:txBody>
        </p:sp>
        <p:sp>
          <p:nvSpPr>
            <p:cNvPr id="36" name="Bent Arrow 61">
              <a:extLst>
                <a:ext uri="{FF2B5EF4-FFF2-40B4-BE49-F238E27FC236}">
                  <a16:creationId xmlns:a16="http://schemas.microsoft.com/office/drawing/2014/main" id="{BD588A88-2E27-C600-FF3B-D7F02637D00C}"/>
                </a:ext>
              </a:extLst>
            </p:cNvPr>
            <p:cNvSpPr/>
            <p:nvPr/>
          </p:nvSpPr>
          <p:spPr bwMode="auto">
            <a:xfrm>
              <a:off x="3008908" y="1520873"/>
              <a:ext cx="718542" cy="455809"/>
            </a:xfrm>
            <a:prstGeom prst="bentArrow">
              <a:avLst>
                <a:gd name="adj1" fmla="val 15996"/>
                <a:gd name="adj2" fmla="val 26511"/>
                <a:gd name="adj3" fmla="val 25000"/>
                <a:gd name="adj4" fmla="val 43750"/>
              </a:avLst>
            </a:prstGeom>
            <a:solidFill>
              <a:srgbClr val="ADADAD">
                <a:alpha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37" name="Round Same Side Corner Rectangle 54">
              <a:extLst>
                <a:ext uri="{FF2B5EF4-FFF2-40B4-BE49-F238E27FC236}">
                  <a16:creationId xmlns:a16="http://schemas.microsoft.com/office/drawing/2014/main" id="{DC541233-2039-0B1D-2E9C-D960CB85FCA6}"/>
                </a:ext>
              </a:extLst>
            </p:cNvPr>
            <p:cNvSpPr/>
            <p:nvPr/>
          </p:nvSpPr>
          <p:spPr bwMode="auto">
            <a:xfrm>
              <a:off x="517576" y="1780270"/>
              <a:ext cx="1959181" cy="983934"/>
            </a:xfrm>
            <a:prstGeom prst="roundRect">
              <a:avLst/>
            </a:prstGeom>
            <a:noFill/>
            <a:ln w="28575" cap="flat" cmpd="sng" algn="ctr">
              <a:solidFill>
                <a:srgbClr val="0063C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R="0" lvl="0" algn="ctr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>
                  <a:srgbClr val="0063C3"/>
                </a:buClr>
                <a:buSzTx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RRMM (N=466)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>
                  <a:srgbClr val="0063C3"/>
                </a:buClr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1–3 </a:t>
              </a:r>
              <a:r>
                <a:rPr kumimoji="0" lang="en-US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vorherige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Therapielinien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 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>
                  <a:srgbClr val="0063C3"/>
                </a:buClr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ECOG-PS 0–2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>
                  <a:srgbClr val="0063C3"/>
                </a:buClr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CrCl ≥ 20 ml/min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>
                  <a:srgbClr val="0063C3"/>
                </a:buClr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LVEF ≥ 40 %</a:t>
              </a:r>
            </a:p>
          </p:txBody>
        </p:sp>
        <p:sp>
          <p:nvSpPr>
            <p:cNvPr id="38" name="Oval 56">
              <a:extLst>
                <a:ext uri="{FF2B5EF4-FFF2-40B4-BE49-F238E27FC236}">
                  <a16:creationId xmlns:a16="http://schemas.microsoft.com/office/drawing/2014/main" id="{1352F852-FBB3-1B1B-E537-4C089905B1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9926" y="1976682"/>
              <a:ext cx="631875" cy="631875"/>
            </a:xfrm>
            <a:prstGeom prst="ellipse">
              <a:avLst/>
            </a:prstGeom>
            <a:solidFill>
              <a:srgbClr val="ADADAD">
                <a:alpha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R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 : 1</a:t>
              </a:r>
            </a:p>
          </p:txBody>
        </p:sp>
        <p:sp>
          <p:nvSpPr>
            <p:cNvPr id="39" name="Rectangle: Rounded Corners 1">
              <a:extLst>
                <a:ext uri="{FF2B5EF4-FFF2-40B4-BE49-F238E27FC236}">
                  <a16:creationId xmlns:a16="http://schemas.microsoft.com/office/drawing/2014/main" id="{C207DCEB-945C-3D0E-E6B2-115E56D4428C}"/>
                </a:ext>
              </a:extLst>
            </p:cNvPr>
            <p:cNvSpPr/>
            <p:nvPr/>
          </p:nvSpPr>
          <p:spPr bwMode="auto">
            <a:xfrm>
              <a:off x="7662441" y="1195228"/>
              <a:ext cx="1157928" cy="2095591"/>
            </a:xfrm>
            <a:prstGeom prst="roundRect">
              <a:avLst>
                <a:gd name="adj" fmla="val 9893"/>
              </a:avLst>
            </a:prstGeom>
            <a:solidFill>
              <a:srgbClr val="ADADA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28-tägige Zyklen bis zu einem Progress oder inakzeptabler Toxizität, bis zu 30 Tage vor dem Stichtag der finalen Analyse (15. April 2022)</a:t>
              </a: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40" name="Right Arrow 45">
              <a:extLst>
                <a:ext uri="{FF2B5EF4-FFF2-40B4-BE49-F238E27FC236}">
                  <a16:creationId xmlns:a16="http://schemas.microsoft.com/office/drawing/2014/main" id="{2B563118-3C53-F5B1-6A33-29254EAD984E}"/>
                </a:ext>
              </a:extLst>
            </p:cNvPr>
            <p:cNvSpPr/>
            <p:nvPr/>
          </p:nvSpPr>
          <p:spPr bwMode="auto">
            <a:xfrm>
              <a:off x="7245360" y="1599163"/>
              <a:ext cx="396547" cy="498555"/>
            </a:xfrm>
            <a:prstGeom prst="rightArrow">
              <a:avLst/>
            </a:prstGeom>
            <a:solidFill>
              <a:srgbClr val="ADADAD">
                <a:alpha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43" name="Bent Arrow 61">
              <a:extLst>
                <a:ext uri="{FF2B5EF4-FFF2-40B4-BE49-F238E27FC236}">
                  <a16:creationId xmlns:a16="http://schemas.microsoft.com/office/drawing/2014/main" id="{8BF983F8-FE92-1437-A4A1-0FBEEF7524F5}"/>
                </a:ext>
              </a:extLst>
            </p:cNvPr>
            <p:cNvSpPr/>
            <p:nvPr/>
          </p:nvSpPr>
          <p:spPr bwMode="auto">
            <a:xfrm flipV="1">
              <a:off x="3008908" y="2608556"/>
              <a:ext cx="718542" cy="455809"/>
            </a:xfrm>
            <a:prstGeom prst="bentArrow">
              <a:avLst>
                <a:gd name="adj1" fmla="val 15996"/>
                <a:gd name="adj2" fmla="val 26511"/>
                <a:gd name="adj3" fmla="val 25000"/>
                <a:gd name="adj4" fmla="val 43750"/>
              </a:avLst>
            </a:prstGeom>
            <a:solidFill>
              <a:srgbClr val="ADADAD">
                <a:alpha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44" name="Right Arrow 45">
              <a:extLst>
                <a:ext uri="{FF2B5EF4-FFF2-40B4-BE49-F238E27FC236}">
                  <a16:creationId xmlns:a16="http://schemas.microsoft.com/office/drawing/2014/main" id="{5B5E5F28-EF7F-F388-3113-23015304735B}"/>
                </a:ext>
              </a:extLst>
            </p:cNvPr>
            <p:cNvSpPr/>
            <p:nvPr/>
          </p:nvSpPr>
          <p:spPr bwMode="auto">
            <a:xfrm>
              <a:off x="7244864" y="2652407"/>
              <a:ext cx="396547" cy="498555"/>
            </a:xfrm>
            <a:prstGeom prst="rightArrow">
              <a:avLst/>
            </a:prstGeom>
            <a:solidFill>
              <a:srgbClr val="ADADAD">
                <a:alpha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B13B7234-8E93-D052-81B7-9A6AE0DE717B}"/>
              </a:ext>
            </a:extLst>
          </p:cNvPr>
          <p:cNvSpPr txBox="1"/>
          <p:nvPr/>
        </p:nvSpPr>
        <p:spPr>
          <a:xfrm>
            <a:off x="365125" y="4356412"/>
            <a:ext cx="10455275" cy="4893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030"/>
              </a:lnSpc>
            </a:pPr>
            <a:r>
              <a:rPr lang="de-DE" sz="1400" b="1">
                <a:solidFill>
                  <a:srgbClr val="0063C3"/>
                </a:solidFill>
                <a:latin typeface="+mn-lt"/>
                <a:ea typeface="MS Mincho" panose="02020609040205080304" pitchFamily="49" charset="-128"/>
              </a:rPr>
              <a:t>Primärer Endpunkt: </a:t>
            </a:r>
            <a:r>
              <a:rPr lang="de-DE" sz="1400">
                <a:latin typeface="+mn-lt"/>
                <a:ea typeface="MS Mincho" panose="02020609040205080304" pitchFamily="49" charset="-128"/>
              </a:rPr>
              <a:t>PFS</a:t>
            </a:r>
          </a:p>
          <a:p>
            <a:pPr algn="l">
              <a:lnSpc>
                <a:spcPts val="2030"/>
              </a:lnSpc>
            </a:pPr>
            <a:r>
              <a:rPr lang="de-DE" sz="1400" b="1">
                <a:solidFill>
                  <a:srgbClr val="0063C3"/>
                </a:solidFill>
                <a:ea typeface="MS Mincho" panose="02020609040205080304" pitchFamily="49" charset="-128"/>
              </a:rPr>
              <a:t>Wichtige sekundäre Endpunkte: </a:t>
            </a:r>
            <a:r>
              <a:rPr lang="de-DE" sz="1400">
                <a:ea typeface="MS Mincho" panose="02020609040205080304" pitchFamily="49" charset="-128"/>
              </a:rPr>
              <a:t>ORR, </a:t>
            </a: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TTNT</a:t>
            </a:r>
            <a:r>
              <a:rPr kumimoji="0" lang="de-DE" sz="1400" b="0" i="0" u="none" strike="noStrike" kern="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§</a:t>
            </a:r>
            <a:r>
              <a:rPr lang="de-DE" sz="1400" kern="0">
                <a:solidFill>
                  <a:srgbClr val="000000"/>
                </a:solidFill>
                <a:latin typeface="Century Gothic" panose="020B0502020202020204" pitchFamily="34" charset="0"/>
              </a:rPr>
              <a:t>, TTP, gesundheitsbezogene </a:t>
            </a:r>
            <a:r>
              <a:rPr lang="de-DE" sz="1400" kern="0" err="1">
                <a:solidFill>
                  <a:srgbClr val="000000"/>
                </a:solidFill>
                <a:latin typeface="Century Gothic" panose="020B0502020202020204" pitchFamily="34" charset="0"/>
              </a:rPr>
              <a:t>QoL</a:t>
            </a:r>
            <a:r>
              <a:rPr lang="de-DE" sz="1400" kern="0">
                <a:solidFill>
                  <a:srgbClr val="000000"/>
                </a:solidFill>
                <a:latin typeface="Century Gothic" panose="020B0502020202020204" pitchFamily="34" charset="0"/>
              </a:rPr>
              <a:t>, Verträglichkeit, OS </a:t>
            </a: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​</a:t>
            </a:r>
            <a:endParaRPr lang="de-DE" sz="1400">
              <a:latin typeface="+mn-lt"/>
              <a:ea typeface="MS Mincho" panose="02020609040205080304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0F413D-90CC-ECF0-179A-B9D7323ABA86}"/>
              </a:ext>
            </a:extLst>
          </p:cNvPr>
          <p:cNvSpPr txBox="1"/>
          <p:nvPr/>
        </p:nvSpPr>
        <p:spPr>
          <a:xfrm>
            <a:off x="365125" y="171587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>
                <a:solidFill>
                  <a:srgbClr val="0063C3"/>
                </a:solidFill>
              </a:rPr>
              <a:t>Studiendesign</a:t>
            </a:r>
            <a:endParaRPr lang="de-DE" b="1">
              <a:solidFill>
                <a:srgbClr val="0063C3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3598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239350" y="2348882"/>
            <a:ext cx="11713468" cy="2016225"/>
          </a:xfrm>
        </p:spPr>
        <p:txBody>
          <a:bodyPr/>
          <a:lstStyle/>
          <a:p>
            <a:pPr algn="ctr"/>
            <a:r>
              <a:rPr lang="de-DE" sz="2667" dirty="0">
                <a:solidFill>
                  <a:schemeClr val="tx1"/>
                </a:solidFill>
              </a:rPr>
              <a:t>Diese Präsentation ist urheberechtlich geschützt durch </a:t>
            </a:r>
            <a:r>
              <a:rPr lang="de-DE" sz="2667" dirty="0" err="1">
                <a:solidFill>
                  <a:schemeClr val="tx1"/>
                </a:solidFill>
              </a:rPr>
              <a:t>Amgen</a:t>
            </a:r>
            <a:r>
              <a:rPr lang="de-DE" sz="2667" dirty="0">
                <a:solidFill>
                  <a:schemeClr val="tx1"/>
                </a:solidFill>
              </a:rPr>
              <a:t> GmbH. </a:t>
            </a:r>
            <a:r>
              <a:rPr lang="de-DE" sz="2667" dirty="0" err="1">
                <a:solidFill>
                  <a:schemeClr val="tx1"/>
                </a:solidFill>
              </a:rPr>
              <a:t>Amgen</a:t>
            </a:r>
            <a:r>
              <a:rPr lang="de-DE" sz="2667" dirty="0">
                <a:solidFill>
                  <a:schemeClr val="tx1"/>
                </a:solidFill>
              </a:rPr>
              <a:t> GmbH stellt dieses Präsentationsmaterial für Angehörige des medizinischen Fachkreises mit Zugang zur </a:t>
            </a:r>
            <a:r>
              <a:rPr lang="de-DE" sz="2667" dirty="0" err="1">
                <a:solidFill>
                  <a:schemeClr val="tx1"/>
                </a:solidFill>
              </a:rPr>
              <a:t>Oncology</a:t>
            </a:r>
            <a:r>
              <a:rPr lang="de-DE" sz="2667" dirty="0">
                <a:solidFill>
                  <a:schemeClr val="tx1"/>
                </a:solidFill>
              </a:rPr>
              <a:t> </a:t>
            </a:r>
            <a:r>
              <a:rPr lang="de-DE" sz="2667" dirty="0" err="1">
                <a:solidFill>
                  <a:schemeClr val="tx1"/>
                </a:solidFill>
              </a:rPr>
              <a:t>Horizons</a:t>
            </a:r>
            <a:r>
              <a:rPr lang="de-DE" sz="2667" dirty="0">
                <a:solidFill>
                  <a:schemeClr val="tx1"/>
                </a:solidFill>
              </a:rPr>
              <a:t> Webseite zur Verfügung. Es dient ausschließlich zur eigenen Verwendung und darf nicht an Dritte weitergeleitet werden. Es dürfen keine inhaltlichen Änderungen vorgenommen werden.</a:t>
            </a:r>
          </a:p>
        </p:txBody>
      </p:sp>
      <p:sp>
        <p:nvSpPr>
          <p:cNvPr id="2" name="Rectangle 1"/>
          <p:cNvSpPr/>
          <p:nvPr/>
        </p:nvSpPr>
        <p:spPr>
          <a:xfrm rot="5400000">
            <a:off x="11090882" y="5576140"/>
            <a:ext cx="1436612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1067" dirty="0"/>
              <a:t>SC-AT-NP-00098 10.23</a:t>
            </a:r>
            <a:endParaRPr lang="de-AT" sz="800" dirty="0"/>
          </a:p>
        </p:txBody>
      </p:sp>
    </p:spTree>
    <p:extLst>
      <p:ext uri="{BB962C8B-B14F-4D97-AF65-F5344CB8AC3E}">
        <p14:creationId xmlns:p14="http://schemas.microsoft.com/office/powerpoint/2010/main" val="360071914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B8A158F1-8971-5427-4EE7-91A2D6C208B8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367285" y="2783827"/>
          <a:ext cx="5843518" cy="2651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7B6A80-28F7-466F-3D34-D3067775F09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7284" y="5498585"/>
            <a:ext cx="10357865" cy="82906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CR: komplette Remission; d: </a:t>
            </a:r>
            <a:r>
              <a:rPr lang="de-DE" spc="0" dirty="0">
                <a:solidFill>
                  <a:srgbClr val="000000"/>
                </a:solidFill>
                <a:cs typeface="+mn-cs"/>
              </a:rPr>
              <a:t>Dexamethason; D: </a:t>
            </a:r>
            <a:r>
              <a:rPr kumimoji="0" lang="de-DE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Daratumumab; HR: Hazard Ratio; IMWG-URC: International Myeloma Working Group Uniform Response Criteria; ITT: Intent-to-treat; K: Carfilzomib; KI: Konfidenzintervall; NE: nicht erreicht; OR: Odds Ratio; ORR: Gesamtansprechrate; OS: Gesamtüberleben; PFS: progressionsfreies Überleben; PR: partielle Remission; sCR: </a:t>
            </a:r>
            <a:r>
              <a:rPr lang="de-DE" spc="0" dirty="0">
                <a:solidFill>
                  <a:srgbClr val="000000"/>
                </a:solidFill>
                <a:cs typeface="+mn-cs"/>
              </a:rPr>
              <a:t>s</a:t>
            </a:r>
            <a:r>
              <a:rPr kumimoji="0" lang="de-DE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tringente CR; VGPR: sehr gute partielle Remission.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MS Mincho" panose="02020609040205080304" pitchFamily="49" charset="-128"/>
                <a:cs typeface="+mn-cs"/>
                <a:hlinkClick r:id="rId5"/>
              </a:rPr>
              <a:t>Dimopoulos AM et al, ASH 2023, Abstract 2021</a:t>
            </a:r>
            <a:r>
              <a:rPr lang="en-US" spc="0" dirty="0">
                <a:solidFill>
                  <a:srgbClr val="000000"/>
                </a:solidFill>
                <a:latin typeface="Century Gothic" panose="020F0302020204030204"/>
                <a:ea typeface="MS Mincho" panose="02020609040205080304" pitchFamily="49" charset="-128"/>
                <a:cs typeface="+mn-cs"/>
                <a:hlinkClick r:id="rId5"/>
              </a:rPr>
              <a:t>.</a:t>
            </a:r>
            <a:endParaRPr kumimoji="0" lang="en-DE" sz="9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F0302020204030204"/>
              <a:ea typeface="MS Mincho" panose="02020609040205080304" pitchFamily="49" charset="-128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089967F-AE34-0F60-3133-EE4F1789C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125" y="365760"/>
            <a:ext cx="11461750" cy="861774"/>
          </a:xfrm>
        </p:spPr>
        <p:txBody>
          <a:bodyPr/>
          <a:lstStyle/>
          <a:p>
            <a:r>
              <a:rPr kumimoji="0" 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0063C3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CANDOR: KdD vs. Kd bei RRMM </a:t>
            </a:r>
            <a:br>
              <a:rPr kumimoji="0" 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0063C3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</a:b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0063C3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Phase 3-Studie, </a:t>
            </a:r>
            <a:r>
              <a:rPr lang="de-DE" sz="2000" dirty="0"/>
              <a:t>präspezifizierte 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0063C3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Subgruppenauswertung nach Nierenfunktion</a:t>
            </a:r>
            <a:endParaRPr lang="en-DE" dirty="0"/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C686C928-34E2-9DFB-B7AC-0B2E78A00B37}"/>
              </a:ext>
            </a:extLst>
          </p:cNvPr>
          <p:cNvGraphicFramePr>
            <a:graphicFrameLocks/>
          </p:cNvGraphicFramePr>
          <p:nvPr/>
        </p:nvGraphicFramePr>
        <p:xfrm>
          <a:off x="6305875" y="2783827"/>
          <a:ext cx="5518840" cy="2639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BA92A52-1AD6-A211-9F2B-0242E9C9F9FB}"/>
              </a:ext>
            </a:extLst>
          </p:cNvPr>
          <p:cNvSpPr txBox="1"/>
          <p:nvPr/>
        </p:nvSpPr>
        <p:spPr>
          <a:xfrm>
            <a:off x="365124" y="1603390"/>
            <a:ext cx="10826751" cy="10259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030"/>
              </a:lnSpc>
            </a:pPr>
            <a:r>
              <a:rPr lang="de-DE" b="1" dirty="0">
                <a:solidFill>
                  <a:srgbClr val="0063C3"/>
                </a:solidFill>
                <a:latin typeface="+mn-lt"/>
                <a:ea typeface="MS Mincho" panose="02020609040205080304" pitchFamily="49" charset="-128"/>
              </a:rPr>
              <a:t>Wirksamkeit</a:t>
            </a:r>
          </a:p>
          <a:p>
            <a:pPr marL="285750" indent="-285750" algn="l">
              <a:lnSpc>
                <a:spcPts val="2030"/>
              </a:lnSpc>
              <a:buClr>
                <a:srgbClr val="0063C3"/>
              </a:buClr>
              <a:buFont typeface="Arial" panose="020B0604020202020204" pitchFamily="34" charset="0"/>
              <a:buChar char="•"/>
            </a:pPr>
            <a:r>
              <a:rPr lang="de-DE" dirty="0">
                <a:ea typeface="MS Mincho" panose="02020609040205080304" pitchFamily="49" charset="-128"/>
              </a:rPr>
              <a:t>Medianes Follow-up: 50 Monate</a:t>
            </a:r>
          </a:p>
          <a:p>
            <a:pPr marL="285750" indent="-285750" algn="l">
              <a:lnSpc>
                <a:spcPts val="2030"/>
              </a:lnSpc>
              <a:buClr>
                <a:srgbClr val="0063C3"/>
              </a:buClr>
              <a:buFont typeface="Arial" panose="020B0604020202020204" pitchFamily="34" charset="0"/>
              <a:buChar char="•"/>
            </a:pPr>
            <a:r>
              <a:rPr lang="de-DE" dirty="0">
                <a:latin typeface="+mn-lt"/>
                <a:ea typeface="MS Mincho" panose="02020609040205080304" pitchFamily="49" charset="-128"/>
              </a:rPr>
              <a:t>Die Patientencharakteristika waren zwischen den Behandlungsarmen und den Subgruppen nach Nierenfunktion ausgeglichen.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2669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7B6A80-28F7-466F-3D34-D3067775F09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7285" y="4754795"/>
            <a:ext cx="5843518" cy="157285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*ORR ist definiert als der Anteil der ITT-Population, die ein sCR, CR, VGPR oder PR nach IMWG-URC als ihr bestes Ansprechen erreicht haben. ** Die CR-Rate ist definiert als der Anteil der ITT-Population, die ein sCR oder CR nach IMWG-URC als ihr bestes Ansprechen erreicht haben.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CR: komplette Remission; d: </a:t>
            </a:r>
            <a:r>
              <a:rPr lang="de-DE" spc="0" dirty="0">
                <a:solidFill>
                  <a:srgbClr val="000000"/>
                </a:solidFill>
                <a:cs typeface="+mn-cs"/>
              </a:rPr>
              <a:t>Dexamethason; D: </a:t>
            </a:r>
            <a:r>
              <a:rPr kumimoji="0" lang="de-DE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Daratumumab; HR: Hazard Ratio; IMWG-URC: International Myeloma Working Group Uniform Response Criteria; ITT: Intent-to-treat; K: Carfilzomib; KI: Konfidenzintervall; NE: nicht schätzbar; OR: Odds Ratio; ORR: Gesamtansprechrate; OS: Gesamtüberleben; PFS: progressionsfreies Überleben; PR: partielle Remission; sCR: </a:t>
            </a:r>
            <a:r>
              <a:rPr lang="de-DE" spc="0" dirty="0">
                <a:solidFill>
                  <a:srgbClr val="000000"/>
                </a:solidFill>
                <a:cs typeface="+mn-cs"/>
              </a:rPr>
              <a:t>s</a:t>
            </a:r>
            <a:r>
              <a:rPr kumimoji="0" lang="de-DE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tringente CR; VGPR: sehr gute partielle Remission.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MS Mincho" panose="02020609040205080304" pitchFamily="49" charset="-128"/>
                <a:cs typeface="+mn-cs"/>
                <a:hlinkClick r:id="rId4"/>
              </a:rPr>
              <a:t>Dimopoulos AM et al, ASH 2023, Abstract 2021</a:t>
            </a:r>
            <a:r>
              <a:rPr lang="en-US" spc="0" dirty="0">
                <a:solidFill>
                  <a:srgbClr val="000000"/>
                </a:solidFill>
                <a:latin typeface="Century Gothic" panose="020F0302020204030204"/>
                <a:ea typeface="MS Mincho" panose="02020609040205080304" pitchFamily="49" charset="-128"/>
                <a:cs typeface="+mn-cs"/>
                <a:hlinkClick r:id="rId4"/>
              </a:rPr>
              <a:t>.</a:t>
            </a:r>
            <a:endParaRPr kumimoji="0" lang="en-DE" sz="9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F0302020204030204"/>
              <a:ea typeface="MS Mincho" panose="02020609040205080304" pitchFamily="49" charset="-128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089967F-AE34-0F60-3133-EE4F1789C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125" y="365760"/>
            <a:ext cx="11461750" cy="861774"/>
          </a:xfrm>
        </p:spPr>
        <p:txBody>
          <a:bodyPr/>
          <a:lstStyle/>
          <a:p>
            <a:r>
              <a:rPr kumimoji="0" 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0063C3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CANDOR: KdD vs. Kd bei RRMM </a:t>
            </a:r>
            <a:br>
              <a:rPr kumimoji="0" 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0063C3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</a:b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0063C3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Phase 3-Studie, </a:t>
            </a:r>
            <a:r>
              <a:rPr lang="de-DE" sz="2000" dirty="0"/>
              <a:t>präspezifizierte 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0063C3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Subgruppenauswertung nach Nierenfunktion</a:t>
            </a:r>
            <a:endParaRPr lang="en-DE" dirty="0"/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6531FCC0-F9B2-9E19-5FAC-755BBA650C31}"/>
              </a:ext>
            </a:extLst>
          </p:cNvPr>
          <p:cNvGraphicFramePr>
            <a:graphicFrameLocks noGrp="1"/>
          </p:cNvGraphicFramePr>
          <p:nvPr/>
        </p:nvGraphicFramePr>
        <p:xfrm>
          <a:off x="365124" y="2325286"/>
          <a:ext cx="10598149" cy="2394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6771">
                  <a:extLst>
                    <a:ext uri="{9D8B030D-6E8A-4147-A177-3AD203B41FA5}">
                      <a16:colId xmlns:a16="http://schemas.microsoft.com/office/drawing/2014/main" val="717505792"/>
                    </a:ext>
                  </a:extLst>
                </a:gridCol>
                <a:gridCol w="1283563">
                  <a:extLst>
                    <a:ext uri="{9D8B030D-6E8A-4147-A177-3AD203B41FA5}">
                      <a16:colId xmlns:a16="http://schemas.microsoft.com/office/drawing/2014/main" val="2995091571"/>
                    </a:ext>
                  </a:extLst>
                </a:gridCol>
                <a:gridCol w="1283563">
                  <a:extLst>
                    <a:ext uri="{9D8B030D-6E8A-4147-A177-3AD203B41FA5}">
                      <a16:colId xmlns:a16="http://schemas.microsoft.com/office/drawing/2014/main" val="2440603876"/>
                    </a:ext>
                  </a:extLst>
                </a:gridCol>
                <a:gridCol w="1283563">
                  <a:extLst>
                    <a:ext uri="{9D8B030D-6E8A-4147-A177-3AD203B41FA5}">
                      <a16:colId xmlns:a16="http://schemas.microsoft.com/office/drawing/2014/main" val="1995716909"/>
                    </a:ext>
                  </a:extLst>
                </a:gridCol>
                <a:gridCol w="1283563">
                  <a:extLst>
                    <a:ext uri="{9D8B030D-6E8A-4147-A177-3AD203B41FA5}">
                      <a16:colId xmlns:a16="http://schemas.microsoft.com/office/drawing/2014/main" val="458648818"/>
                    </a:ext>
                  </a:extLst>
                </a:gridCol>
                <a:gridCol w="1283563">
                  <a:extLst>
                    <a:ext uri="{9D8B030D-6E8A-4147-A177-3AD203B41FA5}">
                      <a16:colId xmlns:a16="http://schemas.microsoft.com/office/drawing/2014/main" val="2856414798"/>
                    </a:ext>
                  </a:extLst>
                </a:gridCol>
                <a:gridCol w="1283563">
                  <a:extLst>
                    <a:ext uri="{9D8B030D-6E8A-4147-A177-3AD203B41FA5}">
                      <a16:colId xmlns:a16="http://schemas.microsoft.com/office/drawing/2014/main" val="3691783532"/>
                    </a:ext>
                  </a:extLst>
                </a:gridCol>
              </a:tblGrid>
              <a:tr h="276908">
                <a:tc rowSpan="2">
                  <a:txBody>
                    <a:bodyPr/>
                    <a:lstStyle/>
                    <a:p>
                      <a:pPr marL="0" marR="0" lvl="0" indent="0" algn="l" defTabSz="3808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3808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/>
                        <a:t>≥ 15 - &lt; 60 ml/min</a:t>
                      </a:r>
                      <a:endParaRPr lang="en-DE" sz="11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3808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/>
                        <a:t>≥ 60 - &lt; 90 ml/min</a:t>
                      </a:r>
                      <a:endParaRPr lang="en-DE" sz="11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3808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/>
                        <a:t>≥ 90 ml/min</a:t>
                      </a:r>
                      <a:endParaRPr lang="en-DE" sz="11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7366525"/>
                  </a:ext>
                </a:extLst>
              </a:tr>
              <a:tr h="456085">
                <a:tc vMerge="1">
                  <a:txBody>
                    <a:bodyPr/>
                    <a:lstStyle/>
                    <a:p>
                      <a:pPr marL="0" marR="0" lvl="0" indent="0" algn="l" defTabSz="3808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105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63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08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KdD</a:t>
                      </a:r>
                    </a:p>
                    <a:p>
                      <a:pPr marL="0" marR="0" lvl="0" indent="0" algn="ctr" defTabSz="3808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n = 67</a:t>
                      </a:r>
                      <a:endParaRPr lang="en-DE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63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08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Kd</a:t>
                      </a:r>
                    </a:p>
                    <a:p>
                      <a:pPr marL="0" marR="0" lvl="0" indent="0" algn="ctr" defTabSz="3808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n = 36</a:t>
                      </a:r>
                      <a:endParaRPr lang="en-DE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63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08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KdD</a:t>
                      </a:r>
                    </a:p>
                    <a:p>
                      <a:pPr marL="0" marR="0" lvl="0" indent="0" algn="ctr" defTabSz="3808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n = 112</a:t>
                      </a:r>
                      <a:endParaRPr lang="en-DE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63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08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Kd</a:t>
                      </a:r>
                    </a:p>
                    <a:p>
                      <a:pPr marL="0" marR="0" lvl="0" indent="0" algn="ctr" defTabSz="3808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n = 57</a:t>
                      </a:r>
                      <a:endParaRPr lang="en-DE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63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08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KdD</a:t>
                      </a:r>
                    </a:p>
                    <a:p>
                      <a:pPr marL="0" marR="0" lvl="0" indent="0" algn="ctr" defTabSz="3808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n = 132</a:t>
                      </a:r>
                      <a:endParaRPr lang="en-DE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63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08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Kd</a:t>
                      </a:r>
                    </a:p>
                    <a:p>
                      <a:pPr marL="0" marR="0" lvl="0" indent="0" algn="ctr" defTabSz="3808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n = 61</a:t>
                      </a:r>
                      <a:endParaRPr lang="en-DE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63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566247"/>
                  </a:ext>
                </a:extLst>
              </a:tr>
              <a:tr h="293197">
                <a:tc>
                  <a:txBody>
                    <a:bodyPr/>
                    <a:lstStyle/>
                    <a:p>
                      <a:pPr marL="0" marR="0" lvl="0" indent="0" algn="l" defTabSz="3808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ORR*, n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58 (87)</a:t>
                      </a:r>
                      <a:endParaRPr lang="en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18 (50)</a:t>
                      </a:r>
                      <a:endParaRPr lang="en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95 (85)</a:t>
                      </a:r>
                      <a:endParaRPr lang="en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47 (82)</a:t>
                      </a:r>
                      <a:endParaRPr lang="en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113 (86)</a:t>
                      </a:r>
                      <a:endParaRPr lang="en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49 (80)</a:t>
                      </a:r>
                      <a:endParaRPr lang="en-DE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150952"/>
                  </a:ext>
                </a:extLst>
              </a:tr>
              <a:tr h="293197">
                <a:tc>
                  <a:txBody>
                    <a:bodyPr/>
                    <a:lstStyle/>
                    <a:p>
                      <a:pPr marL="190424" marR="0" lvl="1" indent="0" algn="l" defTabSz="3808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OR (95 % KI)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/>
                        <a:t>8,02 (2,84–22,65)</a:t>
                      </a:r>
                      <a:endParaRPr lang="en-DE" sz="11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DE" sz="10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/>
                        <a:t>1,26 (0,49–3,27)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DE" sz="10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/>
                        <a:t>1,59 (0,69–3,68)</a:t>
                      </a:r>
                      <a:endParaRPr lang="en-DE" sz="11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DE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091116"/>
                  </a:ext>
                </a:extLst>
              </a:tr>
              <a:tr h="293197">
                <a:tc>
                  <a:txBody>
                    <a:bodyPr/>
                    <a:lstStyle/>
                    <a:p>
                      <a:pPr marL="0" marR="0" lvl="0" indent="0" algn="l" defTabSz="3808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CR-Rate**, n (%)</a:t>
                      </a:r>
                      <a:endParaRPr lang="en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24 (36)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 (8)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49 (44)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12 (21)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50 (38)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13 (21)</a:t>
                      </a:r>
                      <a:endParaRPr lang="en-D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611948"/>
                  </a:ext>
                </a:extLst>
              </a:tr>
              <a:tr h="293197">
                <a:tc>
                  <a:txBody>
                    <a:bodyPr/>
                    <a:lstStyle/>
                    <a:p>
                      <a:pPr marL="190424" marR="0" lvl="1" indent="0" algn="l" defTabSz="3808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OR (95 % KI)</a:t>
                      </a:r>
                      <a:endParaRPr lang="en-DE" sz="12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7,43 (1,85–29,74)</a:t>
                      </a:r>
                      <a:endParaRPr lang="en-DE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DE" sz="10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3,17 (1,47–6,87)</a:t>
                      </a:r>
                      <a:endParaRPr lang="en-DE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DE" sz="10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2,20 (1,08–4,49)</a:t>
                      </a:r>
                      <a:endParaRPr lang="en-DE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D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657523"/>
                  </a:ext>
                </a:extLst>
              </a:tr>
              <a:tr h="488662">
                <a:tc>
                  <a:txBody>
                    <a:bodyPr/>
                    <a:lstStyle/>
                    <a:p>
                      <a:pPr marL="0" marR="0" lvl="0" indent="0" algn="l" defTabSz="3808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/>
                        <a:t>Behandlungsdauer in Wochen, Median (Bereich)</a:t>
                      </a:r>
                      <a:endParaRPr lang="en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/>
                        <a:t>67</a:t>
                      </a:r>
                    </a:p>
                    <a:p>
                      <a:pPr algn="ctr"/>
                      <a:r>
                        <a:rPr lang="de-DE" sz="1100" dirty="0"/>
                        <a:t>(0–227)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/>
                        <a:t>21</a:t>
                      </a:r>
                    </a:p>
                    <a:p>
                      <a:pPr algn="ctr"/>
                      <a:r>
                        <a:rPr lang="de-DE" sz="1100" dirty="0"/>
                        <a:t>(0–222)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/>
                        <a:t>90</a:t>
                      </a:r>
                    </a:p>
                    <a:p>
                      <a:pPr algn="ctr"/>
                      <a:r>
                        <a:rPr lang="de-DE" sz="1100" dirty="0"/>
                        <a:t>(1–236)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/>
                        <a:t>56</a:t>
                      </a:r>
                    </a:p>
                    <a:p>
                      <a:pPr algn="ctr"/>
                      <a:r>
                        <a:rPr lang="de-DE" sz="1100" dirty="0"/>
                        <a:t>(1–222)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/>
                        <a:t>76</a:t>
                      </a:r>
                    </a:p>
                    <a:p>
                      <a:pPr algn="ctr"/>
                      <a:r>
                        <a:rPr lang="de-DE" sz="1100" dirty="0"/>
                        <a:t>(0–236)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/>
                        <a:t>47</a:t>
                      </a:r>
                    </a:p>
                    <a:p>
                      <a:pPr algn="ctr"/>
                      <a:r>
                        <a:rPr lang="de-DE" sz="1100" dirty="0"/>
                        <a:t>(1,3–236)</a:t>
                      </a:r>
                      <a:endParaRPr lang="en-D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03925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BA92A52-1AD6-A211-9F2B-0242E9C9F9FB}"/>
              </a:ext>
            </a:extLst>
          </p:cNvPr>
          <p:cNvSpPr txBox="1"/>
          <p:nvPr/>
        </p:nvSpPr>
        <p:spPr>
          <a:xfrm>
            <a:off x="365124" y="1648170"/>
            <a:ext cx="4559801" cy="256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030"/>
              </a:lnSpc>
            </a:pPr>
            <a:r>
              <a:rPr lang="de-DE" b="1" dirty="0">
                <a:solidFill>
                  <a:srgbClr val="0063C3"/>
                </a:solidFill>
                <a:latin typeface="+mn-lt"/>
                <a:ea typeface="MS Mincho" panose="02020609040205080304" pitchFamily="49" charset="-128"/>
              </a:rPr>
              <a:t>Ansprechrate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608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6A2A662-A0A2-CC89-F8DF-E3D643A12A68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366716" y="2168714"/>
          <a:ext cx="11460159" cy="327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039">
                  <a:extLst>
                    <a:ext uri="{9D8B030D-6E8A-4147-A177-3AD203B41FA5}">
                      <a16:colId xmlns:a16="http://schemas.microsoft.com/office/drawing/2014/main" val="3789542697"/>
                    </a:ext>
                  </a:extLst>
                </a:gridCol>
                <a:gridCol w="1432520">
                  <a:extLst>
                    <a:ext uri="{9D8B030D-6E8A-4147-A177-3AD203B41FA5}">
                      <a16:colId xmlns:a16="http://schemas.microsoft.com/office/drawing/2014/main" val="459727085"/>
                    </a:ext>
                  </a:extLst>
                </a:gridCol>
                <a:gridCol w="1432520">
                  <a:extLst>
                    <a:ext uri="{9D8B030D-6E8A-4147-A177-3AD203B41FA5}">
                      <a16:colId xmlns:a16="http://schemas.microsoft.com/office/drawing/2014/main" val="2876242932"/>
                    </a:ext>
                  </a:extLst>
                </a:gridCol>
                <a:gridCol w="1432520">
                  <a:extLst>
                    <a:ext uri="{9D8B030D-6E8A-4147-A177-3AD203B41FA5}">
                      <a16:colId xmlns:a16="http://schemas.microsoft.com/office/drawing/2014/main" val="1400479904"/>
                    </a:ext>
                  </a:extLst>
                </a:gridCol>
                <a:gridCol w="1432520">
                  <a:extLst>
                    <a:ext uri="{9D8B030D-6E8A-4147-A177-3AD203B41FA5}">
                      <a16:colId xmlns:a16="http://schemas.microsoft.com/office/drawing/2014/main" val="2119317223"/>
                    </a:ext>
                  </a:extLst>
                </a:gridCol>
                <a:gridCol w="1432520">
                  <a:extLst>
                    <a:ext uri="{9D8B030D-6E8A-4147-A177-3AD203B41FA5}">
                      <a16:colId xmlns:a16="http://schemas.microsoft.com/office/drawing/2014/main" val="1586403118"/>
                    </a:ext>
                  </a:extLst>
                </a:gridCol>
                <a:gridCol w="1432520">
                  <a:extLst>
                    <a:ext uri="{9D8B030D-6E8A-4147-A177-3AD203B41FA5}">
                      <a16:colId xmlns:a16="http://schemas.microsoft.com/office/drawing/2014/main" val="907447821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Häufigste TEAE*</a:t>
                      </a:r>
                      <a:endParaRPr lang="en-DE" sz="1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CrCl ≥ 15 - &lt; 60 ml/min</a:t>
                      </a:r>
                      <a:endParaRPr lang="en-DE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CrCl ≥ 60 - &lt; 90 ml/min</a:t>
                      </a:r>
                      <a:endParaRPr lang="en-DE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CrCl ≥ 90 ml/min</a:t>
                      </a:r>
                      <a:endParaRPr lang="en-DE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78412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D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KdD (n = 66)</a:t>
                      </a:r>
                      <a:endParaRPr lang="en-DE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63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Kd (n = 35)</a:t>
                      </a:r>
                      <a:endParaRPr lang="en-DE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63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KdD (n = 110)</a:t>
                      </a:r>
                      <a:endParaRPr lang="en-DE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63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Kd (n = 57)</a:t>
                      </a:r>
                      <a:endParaRPr lang="en-DE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63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KdD (n = 131)</a:t>
                      </a:r>
                      <a:endParaRPr lang="en-DE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63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Kd (n = 61)</a:t>
                      </a:r>
                      <a:endParaRPr lang="en-DE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63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3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100" b="1" noProof="0" dirty="0">
                          <a:solidFill>
                            <a:srgbClr val="0063C3"/>
                          </a:solidFill>
                        </a:rPr>
                        <a:t>Grad ≥ 3, n (%)</a:t>
                      </a:r>
                    </a:p>
                    <a:p>
                      <a:pPr lvl="1"/>
                      <a:r>
                        <a:rPr lang="de-DE" sz="1100" noProof="0" dirty="0"/>
                        <a:t>Thrombozytopenie</a:t>
                      </a:r>
                    </a:p>
                    <a:p>
                      <a:pPr lvl="1"/>
                      <a:r>
                        <a:rPr lang="de-DE" sz="1100" noProof="0" dirty="0"/>
                        <a:t>Bluthochdruck</a:t>
                      </a:r>
                    </a:p>
                    <a:p>
                      <a:pPr lvl="1"/>
                      <a:r>
                        <a:rPr lang="de-DE" sz="1100" noProof="0" dirty="0"/>
                        <a:t>Anämie</a:t>
                      </a:r>
                    </a:p>
                    <a:p>
                      <a:pPr lvl="1"/>
                      <a:r>
                        <a:rPr lang="de-DE" sz="1100" noProof="0" dirty="0"/>
                        <a:t>Pneumonie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59 (89)</a:t>
                      </a:r>
                    </a:p>
                    <a:p>
                      <a:pPr algn="ctr"/>
                      <a:r>
                        <a:rPr lang="en-US" sz="1100"/>
                        <a:t>25 (38)</a:t>
                      </a:r>
                    </a:p>
                    <a:p>
                      <a:pPr algn="ctr"/>
                      <a:r>
                        <a:rPr lang="en-US" sz="1100"/>
                        <a:t>16 (24)</a:t>
                      </a:r>
                    </a:p>
                    <a:p>
                      <a:pPr algn="ctr"/>
                      <a:r>
                        <a:rPr lang="en-US" sz="1100"/>
                        <a:t>16 (24)</a:t>
                      </a:r>
                    </a:p>
                    <a:p>
                      <a:pPr algn="ctr"/>
                      <a:r>
                        <a:rPr lang="en-US" sz="1100"/>
                        <a:t>15 (23)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32 (91)</a:t>
                      </a:r>
                    </a:p>
                    <a:p>
                      <a:pPr algn="ctr"/>
                      <a:r>
                        <a:rPr lang="en-US" sz="1100"/>
                        <a:t>8 (23)</a:t>
                      </a:r>
                    </a:p>
                    <a:p>
                      <a:pPr algn="ctr"/>
                      <a:r>
                        <a:rPr lang="en-US" sz="1100"/>
                        <a:t>7 (20)</a:t>
                      </a:r>
                    </a:p>
                    <a:p>
                      <a:pPr algn="ctr"/>
                      <a:r>
                        <a:rPr lang="en-US" sz="1100"/>
                        <a:t>10 (29)</a:t>
                      </a:r>
                    </a:p>
                    <a:p>
                      <a:pPr algn="ctr"/>
                      <a:r>
                        <a:rPr lang="en-US" sz="1100"/>
                        <a:t>3 (9)</a:t>
                      </a:r>
                      <a:endParaRPr lang="en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96 (87)</a:t>
                      </a:r>
                    </a:p>
                    <a:p>
                      <a:pPr algn="ctr"/>
                      <a:r>
                        <a:rPr lang="en-US" sz="1100"/>
                        <a:t>23 (21)</a:t>
                      </a:r>
                    </a:p>
                    <a:p>
                      <a:pPr algn="ctr"/>
                      <a:r>
                        <a:rPr lang="en-US" sz="1100"/>
                        <a:t>24 (22)</a:t>
                      </a:r>
                    </a:p>
                    <a:p>
                      <a:pPr algn="ctr"/>
                      <a:r>
                        <a:rPr lang="en-US" sz="1100"/>
                        <a:t>20 (18)</a:t>
                      </a:r>
                    </a:p>
                    <a:p>
                      <a:pPr algn="ctr"/>
                      <a:r>
                        <a:rPr lang="en-US" sz="1100"/>
                        <a:t>20 (18)</a:t>
                      </a:r>
                      <a:endParaRPr lang="en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45 (79)</a:t>
                      </a:r>
                    </a:p>
                    <a:p>
                      <a:pPr algn="ctr"/>
                      <a:r>
                        <a:rPr lang="en-US" sz="1100"/>
                        <a:t>10 (18)</a:t>
                      </a:r>
                    </a:p>
                    <a:p>
                      <a:pPr algn="ctr"/>
                      <a:r>
                        <a:rPr lang="en-US" sz="1100"/>
                        <a:t>13 (23)</a:t>
                      </a:r>
                    </a:p>
                    <a:p>
                      <a:pPr algn="ctr"/>
                      <a:r>
                        <a:rPr lang="en-US" sz="1100"/>
                        <a:t>7 (12)</a:t>
                      </a:r>
                    </a:p>
                    <a:p>
                      <a:pPr algn="ctr"/>
                      <a:r>
                        <a:rPr lang="en-US" sz="1100"/>
                        <a:t>6 (11)</a:t>
                      </a:r>
                      <a:endParaRPr lang="en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117 (89)</a:t>
                      </a:r>
                    </a:p>
                    <a:p>
                      <a:pPr algn="ctr"/>
                      <a:r>
                        <a:rPr lang="en-US" sz="1100"/>
                        <a:t>28 (21)</a:t>
                      </a:r>
                    </a:p>
                    <a:p>
                      <a:pPr algn="ctr"/>
                      <a:r>
                        <a:rPr lang="en-US" sz="1100"/>
                        <a:t>32 (24)</a:t>
                      </a:r>
                    </a:p>
                    <a:p>
                      <a:pPr algn="ctr"/>
                      <a:r>
                        <a:rPr lang="en-US" sz="1100"/>
                        <a:t>18 (14)</a:t>
                      </a:r>
                    </a:p>
                    <a:p>
                      <a:pPr algn="ctr"/>
                      <a:r>
                        <a:rPr lang="en-US" sz="1100"/>
                        <a:t>22 (17)</a:t>
                      </a:r>
                      <a:endParaRPr lang="en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43 (70)</a:t>
                      </a:r>
                    </a:p>
                    <a:p>
                      <a:pPr algn="ctr"/>
                      <a:r>
                        <a:rPr lang="en-US" sz="1100"/>
                        <a:t>7 (11)</a:t>
                      </a:r>
                    </a:p>
                    <a:p>
                      <a:pPr algn="ctr"/>
                      <a:r>
                        <a:rPr lang="en-US" sz="1100"/>
                        <a:t>7 (11)</a:t>
                      </a:r>
                    </a:p>
                    <a:p>
                      <a:pPr algn="ctr"/>
                      <a:r>
                        <a:rPr lang="en-US" sz="1100"/>
                        <a:t>8 (13)</a:t>
                      </a:r>
                    </a:p>
                    <a:p>
                      <a:pPr algn="ctr"/>
                      <a:r>
                        <a:rPr lang="en-US" sz="1100"/>
                        <a:t>5 (8)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485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100" b="1" noProof="0" dirty="0">
                          <a:solidFill>
                            <a:srgbClr val="0063C3"/>
                          </a:solidFill>
                        </a:rPr>
                        <a:t>TEAE von Interesse, n (%)</a:t>
                      </a:r>
                    </a:p>
                    <a:p>
                      <a:pPr lvl="1"/>
                      <a:r>
                        <a:rPr lang="de-DE" sz="1100" noProof="0" dirty="0"/>
                        <a:t>Infektionen der Atemwege</a:t>
                      </a:r>
                    </a:p>
                    <a:p>
                      <a:pPr lvl="1"/>
                      <a:r>
                        <a:rPr lang="de-DE" sz="1100" noProof="0" dirty="0"/>
                        <a:t>Bluthochdruck</a:t>
                      </a:r>
                    </a:p>
                    <a:p>
                      <a:pPr lvl="1"/>
                      <a:r>
                        <a:rPr lang="de-DE" sz="1100" noProof="0" dirty="0"/>
                        <a:t>Infusionsreaktion (am gleichen Tag der Carfilzomib-Gabe)</a:t>
                      </a:r>
                    </a:p>
                    <a:p>
                      <a:pPr lvl="1"/>
                      <a:r>
                        <a:rPr lang="de-DE" sz="1100" noProof="0" dirty="0"/>
                        <a:t>Herzversagen</a:t>
                      </a:r>
                    </a:p>
                    <a:p>
                      <a:pPr lvl="1"/>
                      <a:r>
                        <a:rPr lang="de-DE" sz="1100" noProof="0" dirty="0"/>
                        <a:t>Virale Infektion</a:t>
                      </a:r>
                    </a:p>
                    <a:p>
                      <a:pPr lvl="1"/>
                      <a:r>
                        <a:rPr lang="de-DE" sz="1100" noProof="0" dirty="0"/>
                        <a:t>Akutes Nierenversagen</a:t>
                      </a:r>
                    </a:p>
                    <a:p>
                      <a:pPr lvl="1"/>
                      <a:r>
                        <a:rPr lang="de-DE" sz="1100" noProof="0" dirty="0"/>
                        <a:t>Dyspnoe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  <a:p>
                      <a:pPr algn="ctr"/>
                      <a:r>
                        <a:rPr lang="en-US" sz="1100"/>
                        <a:t>21 (32)</a:t>
                      </a:r>
                    </a:p>
                    <a:p>
                      <a:pPr algn="ctr"/>
                      <a:r>
                        <a:rPr lang="en-US" sz="1100"/>
                        <a:t>17 (26)</a:t>
                      </a:r>
                    </a:p>
                    <a:p>
                      <a:pPr algn="ctr"/>
                      <a:r>
                        <a:rPr lang="en-US" sz="1100"/>
                        <a:t>9 (14)</a:t>
                      </a:r>
                    </a:p>
                    <a:p>
                      <a:pPr algn="ctr"/>
                      <a:endParaRPr lang="en-US" sz="1100"/>
                    </a:p>
                    <a:p>
                      <a:pPr algn="ctr"/>
                      <a:r>
                        <a:rPr lang="en-US" sz="1100"/>
                        <a:t>3 (5)</a:t>
                      </a:r>
                    </a:p>
                    <a:p>
                      <a:pPr algn="ctr"/>
                      <a:r>
                        <a:rPr lang="en-US" sz="1100"/>
                        <a:t>3 (5)</a:t>
                      </a:r>
                    </a:p>
                    <a:p>
                      <a:pPr algn="ctr"/>
                      <a:r>
                        <a:rPr lang="en-US" sz="1100"/>
                        <a:t>4 (6)</a:t>
                      </a:r>
                    </a:p>
                    <a:p>
                      <a:pPr algn="ctr"/>
                      <a:r>
                        <a:rPr lang="en-US" sz="1100"/>
                        <a:t>6 (9)</a:t>
                      </a:r>
                      <a:endParaRPr lang="en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  <a:p>
                      <a:pPr algn="ctr"/>
                      <a:r>
                        <a:rPr lang="en-US" sz="1100"/>
                        <a:t>5 (14)</a:t>
                      </a:r>
                    </a:p>
                    <a:p>
                      <a:pPr algn="ctr"/>
                      <a:r>
                        <a:rPr lang="en-US" sz="1100"/>
                        <a:t>7 (20)</a:t>
                      </a:r>
                    </a:p>
                    <a:p>
                      <a:pPr algn="ctr"/>
                      <a:r>
                        <a:rPr lang="en-US" sz="1100"/>
                        <a:t>4 (11)</a:t>
                      </a:r>
                    </a:p>
                    <a:p>
                      <a:pPr algn="ctr"/>
                      <a:endParaRPr lang="en-US" sz="1100"/>
                    </a:p>
                    <a:p>
                      <a:pPr algn="ctr"/>
                      <a:r>
                        <a:rPr lang="en-US" sz="1100"/>
                        <a:t>4 (11)</a:t>
                      </a:r>
                    </a:p>
                    <a:p>
                      <a:pPr algn="ctr"/>
                      <a:r>
                        <a:rPr lang="en-US" sz="1100"/>
                        <a:t>0</a:t>
                      </a:r>
                    </a:p>
                    <a:p>
                      <a:pPr algn="ctr"/>
                      <a:r>
                        <a:rPr lang="en-US" sz="1100"/>
                        <a:t>4 (11)</a:t>
                      </a:r>
                    </a:p>
                    <a:p>
                      <a:pPr algn="ctr"/>
                      <a:r>
                        <a:rPr lang="en-US" sz="1100"/>
                        <a:t>1 (3)</a:t>
                      </a:r>
                      <a:endParaRPr lang="en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  <a:p>
                      <a:pPr algn="ctr"/>
                      <a:r>
                        <a:rPr lang="en-US" sz="1100"/>
                        <a:t>46 (42)</a:t>
                      </a:r>
                    </a:p>
                    <a:p>
                      <a:pPr algn="ctr"/>
                      <a:r>
                        <a:rPr lang="en-US" sz="1100"/>
                        <a:t>25 (23)</a:t>
                      </a:r>
                    </a:p>
                    <a:p>
                      <a:pPr algn="ctr"/>
                      <a:r>
                        <a:rPr lang="en-US" sz="1100"/>
                        <a:t>16 (15)</a:t>
                      </a:r>
                    </a:p>
                    <a:p>
                      <a:pPr algn="ctr"/>
                      <a:endParaRPr lang="en-US" sz="1100"/>
                    </a:p>
                    <a:p>
                      <a:pPr algn="ctr"/>
                      <a:r>
                        <a:rPr lang="en-US" sz="1100"/>
                        <a:t>5 (5)</a:t>
                      </a:r>
                    </a:p>
                    <a:p>
                      <a:pPr algn="ctr"/>
                      <a:r>
                        <a:rPr lang="en-US" sz="1100"/>
                        <a:t>10 (9)</a:t>
                      </a:r>
                    </a:p>
                    <a:p>
                      <a:pPr algn="ctr"/>
                      <a:r>
                        <a:rPr lang="en-US" sz="1100"/>
                        <a:t>4 (4)</a:t>
                      </a:r>
                    </a:p>
                    <a:p>
                      <a:pPr algn="ctr"/>
                      <a:r>
                        <a:rPr lang="en-US" sz="1100"/>
                        <a:t>4 (4)</a:t>
                      </a:r>
                      <a:endParaRPr lang="en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  <a:p>
                      <a:pPr algn="ctr"/>
                      <a:r>
                        <a:rPr lang="en-US" sz="1100"/>
                        <a:t>11 (19)</a:t>
                      </a:r>
                    </a:p>
                    <a:p>
                      <a:pPr algn="ctr"/>
                      <a:r>
                        <a:rPr lang="en-US" sz="1100"/>
                        <a:t>14 (25)</a:t>
                      </a:r>
                    </a:p>
                    <a:p>
                      <a:pPr algn="ctr"/>
                      <a:r>
                        <a:rPr lang="en-US" sz="1100"/>
                        <a:t>5 (9)</a:t>
                      </a:r>
                    </a:p>
                    <a:p>
                      <a:pPr algn="ctr"/>
                      <a:endParaRPr lang="en-US" sz="1100"/>
                    </a:p>
                    <a:p>
                      <a:pPr algn="ctr"/>
                      <a:r>
                        <a:rPr lang="en-US" sz="1100"/>
                        <a:t>6 (11)</a:t>
                      </a:r>
                    </a:p>
                    <a:p>
                      <a:pPr algn="ctr"/>
                      <a:r>
                        <a:rPr lang="en-US" sz="1100"/>
                        <a:t>0</a:t>
                      </a:r>
                    </a:p>
                    <a:p>
                      <a:pPr algn="ctr"/>
                      <a:r>
                        <a:rPr lang="en-US" sz="1100"/>
                        <a:t>4 (7)</a:t>
                      </a:r>
                    </a:p>
                    <a:p>
                      <a:pPr algn="ctr"/>
                      <a:r>
                        <a:rPr lang="en-US" sz="1100"/>
                        <a:t>2 (4)</a:t>
                      </a:r>
                      <a:endParaRPr lang="en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  <a:p>
                      <a:pPr algn="ctr"/>
                      <a:r>
                        <a:rPr lang="en-US" sz="1100"/>
                        <a:t>49 (37)</a:t>
                      </a:r>
                    </a:p>
                    <a:p>
                      <a:pPr algn="ctr"/>
                      <a:r>
                        <a:rPr lang="en-US" sz="1100"/>
                        <a:t>32 (24)</a:t>
                      </a:r>
                    </a:p>
                    <a:p>
                      <a:pPr algn="ctr"/>
                      <a:r>
                        <a:rPr lang="en-US" sz="1100"/>
                        <a:t>22 (17)</a:t>
                      </a:r>
                    </a:p>
                    <a:p>
                      <a:pPr algn="ctr"/>
                      <a:endParaRPr lang="en-US" sz="1100"/>
                    </a:p>
                    <a:p>
                      <a:pPr algn="ctr"/>
                      <a:r>
                        <a:rPr lang="en-US" sz="1100"/>
                        <a:t>4 (3)</a:t>
                      </a:r>
                    </a:p>
                    <a:p>
                      <a:pPr algn="ctr"/>
                      <a:r>
                        <a:rPr lang="en-US" sz="1100"/>
                        <a:t>9 (7)</a:t>
                      </a:r>
                    </a:p>
                    <a:p>
                      <a:pPr algn="ctr"/>
                      <a:r>
                        <a:rPr lang="en-US" sz="1100"/>
                        <a:t>3 (2)</a:t>
                      </a:r>
                    </a:p>
                    <a:p>
                      <a:pPr algn="ctr"/>
                      <a:r>
                        <a:rPr lang="en-US" sz="1100"/>
                        <a:t>6 (5)</a:t>
                      </a:r>
                      <a:endParaRPr lang="en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11 (18)</a:t>
                      </a:r>
                    </a:p>
                    <a:p>
                      <a:pPr algn="ctr"/>
                      <a:r>
                        <a:rPr lang="en-US" sz="1100" dirty="0"/>
                        <a:t>7 (11)</a:t>
                      </a:r>
                    </a:p>
                    <a:p>
                      <a:pPr algn="ctr"/>
                      <a:r>
                        <a:rPr lang="en-US" sz="1100" dirty="0"/>
                        <a:t>3 (5)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3 (5)</a:t>
                      </a:r>
                    </a:p>
                    <a:p>
                      <a:pPr algn="ctr"/>
                      <a:r>
                        <a:rPr lang="en-US" sz="1100" dirty="0"/>
                        <a:t>3 (5)</a:t>
                      </a:r>
                    </a:p>
                    <a:p>
                      <a:pPr algn="ctr"/>
                      <a:r>
                        <a:rPr lang="en-US" sz="1100" dirty="0"/>
                        <a:t>2 (3)</a:t>
                      </a:r>
                    </a:p>
                    <a:p>
                      <a:pPr algn="ctr"/>
                      <a:r>
                        <a:rPr lang="en-US" sz="1100" dirty="0"/>
                        <a:t>1 (2)</a:t>
                      </a:r>
                      <a:endParaRPr lang="en-D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212935"/>
                  </a:ext>
                </a:extLst>
              </a:tr>
            </a:tbl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C9B136-454E-0CF8-3250-F5DE9E5D98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defTabSz="914400" fontAlgn="auto">
              <a:buClrTx/>
              <a:buSzTx/>
              <a:defRPr/>
            </a:pPr>
            <a:r>
              <a:rPr kumimoji="0" lang="de-DE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* TEAE </a:t>
            </a:r>
            <a:r>
              <a:rPr kumimoji="0" lang="en-US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Grad ≥ 3 </a:t>
            </a:r>
            <a:r>
              <a:rPr kumimoji="0" lang="en-US" sz="900" b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berichtet</a:t>
            </a:r>
            <a:r>
              <a:rPr kumimoji="0" lang="en-US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</a:t>
            </a:r>
            <a:r>
              <a:rPr kumimoji="0" lang="en-US" sz="900" b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bei</a:t>
            </a:r>
            <a:r>
              <a:rPr kumimoji="0" lang="en-US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≥ 15 % der </a:t>
            </a:r>
            <a:r>
              <a:rPr lang="en-US" spc="0" dirty="0">
                <a:solidFill>
                  <a:srgbClr val="000000"/>
                </a:solidFill>
                <a:latin typeface="Century Gothic" panose="020F0302020204030204"/>
                <a:cs typeface="+mn-cs"/>
              </a:rPr>
              <a:t>Patient:innen</a:t>
            </a:r>
            <a:r>
              <a:rPr kumimoji="0" lang="en-US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; TEAE von Interesse </a:t>
            </a:r>
            <a:r>
              <a:rPr kumimoji="0" lang="en-US" sz="900" b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berichtet</a:t>
            </a:r>
            <a:r>
              <a:rPr kumimoji="0" lang="en-US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</a:t>
            </a:r>
            <a:r>
              <a:rPr kumimoji="0" lang="en-US" sz="900" b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bei</a:t>
            </a:r>
            <a:r>
              <a:rPr kumimoji="0" lang="en-US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≥ 5 % der </a:t>
            </a:r>
            <a:r>
              <a:rPr lang="en-US" spc="0" dirty="0">
                <a:solidFill>
                  <a:srgbClr val="000000"/>
                </a:solidFill>
                <a:latin typeface="Century Gothic" panose="020F0302020204030204"/>
                <a:cs typeface="+mn-cs"/>
              </a:rPr>
              <a:t>Patient:innen</a:t>
            </a:r>
            <a:r>
              <a:rPr kumimoji="0" lang="en-US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.</a:t>
            </a:r>
            <a:endParaRPr kumimoji="0" lang="de-DE" sz="9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defTabSz="914400" fontAlgn="auto">
              <a:buClrTx/>
              <a:buSzTx/>
              <a:defRPr/>
            </a:pPr>
            <a:r>
              <a:rPr lang="en-US" sz="900" dirty="0"/>
              <a:t>CrCl: </a:t>
            </a:r>
            <a:r>
              <a:rPr lang="en-US" sz="900" dirty="0" err="1"/>
              <a:t>Kreatinin</a:t>
            </a:r>
            <a:r>
              <a:rPr lang="en-US" sz="900" dirty="0"/>
              <a:t>-Clearance; </a:t>
            </a:r>
            <a:r>
              <a:rPr kumimoji="0" lang="de-DE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d: </a:t>
            </a:r>
            <a:r>
              <a:rPr lang="de-DE" spc="0" dirty="0">
                <a:solidFill>
                  <a:srgbClr val="000000"/>
                </a:solidFill>
                <a:cs typeface="+mn-cs"/>
              </a:rPr>
              <a:t>Dexamethason; D: </a:t>
            </a:r>
            <a:r>
              <a:rPr kumimoji="0" lang="de-DE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Daratumumab; K: Carfilzomib; TEAE: behandlungsbedingtes unterwünschtes Ereignis.</a:t>
            </a:r>
            <a:endParaRPr kumimoji="0" lang="en-US" sz="9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F0302020204030204"/>
              <a:ea typeface="MS Mincho" panose="02020609040205080304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MS Mincho" panose="02020609040205080304" pitchFamily="49" charset="-128"/>
                <a:cs typeface="+mn-cs"/>
                <a:hlinkClick r:id="rId3"/>
              </a:rPr>
              <a:t>Dimopoulos AM et al, ASH 2023, Abstract 2021</a:t>
            </a:r>
            <a:r>
              <a:rPr lang="en-US" spc="0" dirty="0">
                <a:solidFill>
                  <a:srgbClr val="000000"/>
                </a:solidFill>
                <a:latin typeface="Century Gothic" panose="020F0302020204030204"/>
                <a:ea typeface="MS Mincho" panose="02020609040205080304" pitchFamily="49" charset="-128"/>
                <a:cs typeface="+mn-cs"/>
                <a:hlinkClick r:id="rId3"/>
              </a:rPr>
              <a:t>.</a:t>
            </a:r>
            <a:endParaRPr kumimoji="0" lang="en-DE" sz="9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F0302020204030204"/>
              <a:ea typeface="MS Mincho" panose="02020609040205080304" pitchFamily="49" charset="-128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8FA8244-9B37-9EAE-442A-42531C41A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125" y="365760"/>
            <a:ext cx="11461750" cy="861774"/>
          </a:xfrm>
        </p:spPr>
        <p:txBody>
          <a:bodyPr/>
          <a:lstStyle/>
          <a:p>
            <a:r>
              <a:rPr kumimoji="0" 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0063C3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CANDOR: KdD vs. Kd bei RRMM </a:t>
            </a:r>
            <a:br>
              <a:rPr kumimoji="0" 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0063C3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</a:b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0063C3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Phase 3-Studie, </a:t>
            </a:r>
            <a:r>
              <a:rPr lang="de-DE" sz="2000" dirty="0"/>
              <a:t>präspezifizierte 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0063C3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Subgruppenauswertung nach Nierenfunktion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C98ACC-049B-3342-FD1F-875AFDC706B3}"/>
              </a:ext>
            </a:extLst>
          </p:cNvPr>
          <p:cNvSpPr txBox="1"/>
          <p:nvPr/>
        </p:nvSpPr>
        <p:spPr>
          <a:xfrm>
            <a:off x="365125" y="1737820"/>
            <a:ext cx="2133600" cy="256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030"/>
              </a:lnSpc>
            </a:pPr>
            <a:r>
              <a:rPr lang="de-DE" b="1" dirty="0">
                <a:solidFill>
                  <a:srgbClr val="0063C3"/>
                </a:solidFill>
                <a:latin typeface="+mn-lt"/>
                <a:ea typeface="MS Mincho" panose="02020609040205080304" pitchFamily="49" charset="-128"/>
              </a:rPr>
              <a:t>Verträglichkeit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3763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E74E4B-FE41-DDE5-172B-4220DDE1039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67284" y="1712259"/>
            <a:ext cx="11459591" cy="241241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b="1" dirty="0">
                <a:solidFill>
                  <a:srgbClr val="0063C3"/>
                </a:solidFill>
              </a:rPr>
              <a:t>Renales Ansprechen</a:t>
            </a:r>
          </a:p>
          <a:p>
            <a:r>
              <a:rPr lang="de-DE" dirty="0"/>
              <a:t>Das Nierenansprechen wurde als eine Verbesserung der CrCl-Werte auf </a:t>
            </a:r>
            <a:br>
              <a:rPr lang="de-DE" dirty="0"/>
            </a:br>
            <a:r>
              <a:rPr lang="de-DE" dirty="0"/>
              <a:t>≥ 60 ml/min an zwei aufeinanderfolgenden Studienbesuchen </a:t>
            </a:r>
            <a:r>
              <a:rPr lang="de-DE"/>
              <a:t>bei </a:t>
            </a:r>
            <a:r>
              <a:rPr lang="de-DE" dirty="0"/>
              <a:t>Patient</a:t>
            </a:r>
            <a:r>
              <a:rPr lang="de-DE"/>
              <a:t>:innen mit </a:t>
            </a:r>
            <a:r>
              <a:rPr lang="de-DE" dirty="0"/>
              <a:t>einer Ausgangs-CrCl von &lt; 50 ml/min definiert.</a:t>
            </a:r>
          </a:p>
          <a:p>
            <a:r>
              <a:rPr lang="de-DE" dirty="0"/>
              <a:t>Bei </a:t>
            </a:r>
            <a:r>
              <a:rPr lang="de-DE"/>
              <a:t>38 </a:t>
            </a:r>
            <a:r>
              <a:rPr lang="de-DE" dirty="0"/>
              <a:t>KdD-Patient</a:t>
            </a:r>
            <a:r>
              <a:rPr lang="de-DE"/>
              <a:t>:innen und 27 </a:t>
            </a:r>
            <a:r>
              <a:rPr lang="de-DE" dirty="0"/>
              <a:t>Kd-Patient</a:t>
            </a:r>
            <a:r>
              <a:rPr lang="de-DE"/>
              <a:t>:innen, </a:t>
            </a:r>
            <a:r>
              <a:rPr lang="de-DE" dirty="0"/>
              <a:t>die zu Studienbeginn eine Kreatinin-Clearance von &lt; 50 ml/min hatten, lag die renale Ansprechrate bei 21 % vs. 11 % (OR 2,65; 95 % KI 0,63–11,11).</a:t>
            </a:r>
          </a:p>
          <a:p>
            <a:endParaRPr lang="de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734F89-AA2C-9EB0-C28C-D90AF8DD0B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defTabSz="914400" fontAlgn="auto">
              <a:buClrTx/>
              <a:buSzTx/>
              <a:defRPr/>
            </a:pPr>
            <a:r>
              <a:rPr kumimoji="0" lang="de-DE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d: </a:t>
            </a:r>
            <a:r>
              <a:rPr lang="de-DE" spc="0" dirty="0">
                <a:solidFill>
                  <a:srgbClr val="000000"/>
                </a:solidFill>
                <a:cs typeface="+mn-cs"/>
              </a:rPr>
              <a:t>Dexamethason; D: </a:t>
            </a:r>
            <a:r>
              <a:rPr kumimoji="0" lang="de-DE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Daratumumab; K: Carfilzomib; KI: Konfidenzintervall; OR: Odds Ratio; ORR: Gesamtansprechrate; OS: Gesamtüberleben; PFS: progressionsfreies Überleben</a:t>
            </a:r>
            <a:r>
              <a:rPr lang="de-DE" spc="0" dirty="0">
                <a:solidFill>
                  <a:srgbClr val="000000"/>
                </a:solidFill>
                <a:cs typeface="+mn-cs"/>
              </a:rPr>
              <a:t>.</a:t>
            </a:r>
            <a:endParaRPr kumimoji="0" lang="en-US" sz="9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F0302020204030204"/>
              <a:ea typeface="MS Mincho" panose="02020609040205080304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MS Mincho" panose="02020609040205080304" pitchFamily="49" charset="-128"/>
                <a:cs typeface="+mn-cs"/>
                <a:hlinkClick r:id="rId3"/>
              </a:rPr>
              <a:t>Dimopoulos AM et al, ASH 2023, Abstract 2021</a:t>
            </a:r>
            <a:r>
              <a:rPr lang="en-US" spc="0" dirty="0">
                <a:solidFill>
                  <a:srgbClr val="000000"/>
                </a:solidFill>
                <a:latin typeface="Century Gothic" panose="020F0302020204030204"/>
                <a:ea typeface="MS Mincho" panose="02020609040205080304" pitchFamily="49" charset="-128"/>
                <a:cs typeface="+mn-cs"/>
                <a:hlinkClick r:id="rId3"/>
              </a:rPr>
              <a:t>.</a:t>
            </a:r>
            <a:endParaRPr kumimoji="0" lang="en-DE" sz="9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F0302020204030204"/>
              <a:ea typeface="MS Mincho" panose="02020609040205080304" pitchFamily="49" charset="-128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DA5391A-DCB1-326B-B03A-15888AE9B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125" y="365760"/>
            <a:ext cx="11461750" cy="861774"/>
          </a:xfrm>
        </p:spPr>
        <p:txBody>
          <a:bodyPr/>
          <a:lstStyle/>
          <a:p>
            <a:r>
              <a:rPr kumimoji="0" 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0063C3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CANDOR: KdD vs. Kd bei RRMM </a:t>
            </a:r>
            <a:br>
              <a:rPr kumimoji="0" 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0063C3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</a:b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0063C3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Phase 3-Studie, </a:t>
            </a:r>
            <a:r>
              <a:rPr lang="de-DE" sz="2000" dirty="0"/>
              <a:t>präspezifizierte 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0063C3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Subgruppenauswertung nach Nierenfunktion</a:t>
            </a:r>
            <a:endParaRPr lang="de-DE" dirty="0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FF5879C4-739D-1AF1-07B1-C751928811DD}"/>
              </a:ext>
            </a:extLst>
          </p:cNvPr>
          <p:cNvSpPr txBox="1">
            <a:spLocks/>
          </p:cNvSpPr>
          <p:nvPr/>
        </p:nvSpPr>
        <p:spPr>
          <a:xfrm>
            <a:off x="367287" y="4441486"/>
            <a:ext cx="11459588" cy="1075577"/>
          </a:xfrm>
          <a:prstGeom prst="rect">
            <a:avLst/>
          </a:prstGeom>
        </p:spPr>
        <p:txBody>
          <a:bodyPr/>
          <a:lstStyle>
            <a:lvl1pPr marL="256032" indent="-256032" algn="l" defTabSz="379337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tabLst/>
              <a:defRPr sz="2000" b="0" kern="1200" spc="1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7688" indent="-274320" algn="l" defTabSz="379337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Pct val="90000"/>
              <a:buFont typeface="Courier New" panose="02070309020205020404" pitchFamily="49" charset="0"/>
              <a:buChar char="o"/>
              <a:tabLst/>
              <a:defRPr sz="1800" b="0" kern="1200" spc="1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731520" indent="-182880" algn="l" defTabSz="379337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90000"/>
              <a:buFont typeface="System Font Regular"/>
              <a:buChar char="–"/>
              <a:tabLst/>
              <a:defRPr sz="1600" b="0" kern="1200" spc="1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914400" indent="-182880" algn="l" defTabSz="379337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tabLst/>
              <a:defRPr sz="1200" b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42416" indent="-128016" algn="l" defTabSz="379337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tabLst/>
              <a:defRPr sz="1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52121" indent="0" algn="l" defTabSz="380848" rtl="0" eaLnBrk="1" latinLnBrk="0" hangingPunct="1">
              <a:lnSpc>
                <a:spcPct val="90000"/>
              </a:lnSpc>
              <a:spcBef>
                <a:spcPts val="208"/>
              </a:spcBef>
              <a:buFont typeface="Arial" panose="020B0604020202020204" pitchFamily="34" charset="0"/>
              <a:buNone/>
              <a:defRPr sz="7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37756" indent="-95213" algn="l" defTabSz="380848" rtl="0" eaLnBrk="1" latinLnBrk="0" hangingPunct="1">
              <a:lnSpc>
                <a:spcPct val="90000"/>
              </a:lnSpc>
              <a:spcBef>
                <a:spcPts val="208"/>
              </a:spcBef>
              <a:buFont typeface="Arial" panose="020B0604020202020204" pitchFamily="34" charset="0"/>
              <a:buChar char="•"/>
              <a:defRPr sz="7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28181" indent="-95213" algn="l" defTabSz="380848" rtl="0" eaLnBrk="1" latinLnBrk="0" hangingPunct="1">
              <a:lnSpc>
                <a:spcPct val="90000"/>
              </a:lnSpc>
              <a:spcBef>
                <a:spcPts val="208"/>
              </a:spcBef>
              <a:buFont typeface="Arial" panose="020B0604020202020204" pitchFamily="34" charset="0"/>
              <a:buChar char="•"/>
              <a:defRPr sz="7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18605" indent="-95213" algn="l" defTabSz="380848" rtl="0" eaLnBrk="1" latinLnBrk="0" hangingPunct="1">
              <a:lnSpc>
                <a:spcPct val="90000"/>
              </a:lnSpc>
              <a:spcBef>
                <a:spcPts val="208"/>
              </a:spcBef>
              <a:buFont typeface="Arial" panose="020B0604020202020204" pitchFamily="34" charset="0"/>
              <a:buChar char="•"/>
              <a:defRPr sz="7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Clr>
                <a:srgbClr val="0063C3"/>
              </a:buClr>
              <a:buNone/>
              <a:defRPr/>
            </a:pPr>
            <a:r>
              <a:rPr kumimoji="0" lang="de-DE" sz="2000" b="1" i="0" u="none" strike="noStrike" kern="1200" cap="none" spc="10" normalizeH="0" baseline="0" noProof="0" dirty="0" err="1">
                <a:ln>
                  <a:noFill/>
                </a:ln>
                <a:solidFill>
                  <a:srgbClr val="0063C3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KdD</a:t>
            </a:r>
            <a:r>
              <a:rPr kumimoji="0" lang="de-DE" sz="2000" b="1" i="0" u="none" strike="noStrike" kern="1200" cap="none" spc="10" normalizeH="0" baseline="0" noProof="0" dirty="0">
                <a:ln>
                  <a:noFill/>
                </a:ln>
                <a:solidFill>
                  <a:srgbClr val="0063C3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zeigte </a:t>
            </a:r>
            <a:r>
              <a:rPr lang="de-DE" b="1" dirty="0">
                <a:solidFill>
                  <a:srgbClr val="0063C3"/>
                </a:solidFill>
                <a:latin typeface="Century Gothic" panose="020F0302020204030204"/>
              </a:rPr>
              <a:t>im Vergleich zu Kd einen </a:t>
            </a:r>
            <a:r>
              <a:rPr kumimoji="0" lang="de-DE" sz="2000" b="1" i="0" u="none" strike="noStrike" kern="1200" cap="none" spc="10" normalizeH="0" baseline="0" noProof="0" dirty="0">
                <a:ln>
                  <a:noFill/>
                </a:ln>
                <a:solidFill>
                  <a:srgbClr val="0063C3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konsistenten klinischen Vorteil im medianen PFS, ORR und OS, unabhängig von der Nierenfunktion zu Studienbeginn. Die Ergebnisse zur Verträglichkeit waren mit der gesamten Studienpopulation konsistent.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A6123E7-E3F4-0ED8-5425-538C98F554DC}"/>
              </a:ext>
            </a:extLst>
          </p:cNvPr>
          <p:cNvSpPr/>
          <p:nvPr/>
        </p:nvSpPr>
        <p:spPr>
          <a:xfrm>
            <a:off x="0" y="4441486"/>
            <a:ext cx="141895" cy="1075577"/>
          </a:xfrm>
          <a:prstGeom prst="rect">
            <a:avLst/>
          </a:prstGeom>
          <a:gradFill>
            <a:gsLst>
              <a:gs pos="0">
                <a:schemeClr val="accent2"/>
              </a:gs>
              <a:gs pos="39000">
                <a:srgbClr val="0090D4"/>
              </a:gs>
              <a:gs pos="80000">
                <a:schemeClr val="accent1"/>
              </a:gs>
            </a:gsLst>
            <a:lin ang="2700000" scaled="1"/>
          </a:gradFill>
          <a:ln w="5080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89699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OLD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051C8ED0B0934CBB70AA06BF789C51" ma:contentTypeVersion="18" ma:contentTypeDescription="Create a new document." ma:contentTypeScope="" ma:versionID="27b41b95a58364bf07be5d77ece36a92">
  <xsd:schema xmlns:xsd="http://www.w3.org/2001/XMLSchema" xmlns:xs="http://www.w3.org/2001/XMLSchema" xmlns:p="http://schemas.microsoft.com/office/2006/metadata/properties" xmlns:ns2="f71949ac-139d-4ba9-b71b-10956bd5632c" xmlns:ns3="a76fffe7-cd2d-4632-848f-f4fab42e453c" xmlns:ns4="dc2db4f8-0dc0-4834-9a51-1c3a49a46568" targetNamespace="http://schemas.microsoft.com/office/2006/metadata/properties" ma:root="true" ma:fieldsID="797cbc50441884ee9cc7ceb048caf4d6" ns2:_="" ns3:_="" ns4:_="">
    <xsd:import namespace="f71949ac-139d-4ba9-b71b-10956bd5632c"/>
    <xsd:import namespace="a76fffe7-cd2d-4632-848f-f4fab42e453c"/>
    <xsd:import namespace="dc2db4f8-0dc0-4834-9a51-1c3a49a465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1949ac-139d-4ba9-b71b-10956bd563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4dd9da6-50f7-440a-9788-2f68cc8af5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6fffe7-cd2d-4632-848f-f4fab42e453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2db4f8-0dc0-4834-9a51-1c3a49a46568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ec229f0-7080-4adc-9a12-c317d1c33825}" ma:internalName="TaxCatchAll" ma:showField="CatchAllData" ma:web="fa15be3e-fb01-4526-974f-3b160512d6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71949ac-139d-4ba9-b71b-10956bd5632c">
      <Terms xmlns="http://schemas.microsoft.com/office/infopath/2007/PartnerControls"/>
    </lcf76f155ced4ddcb4097134ff3c332f>
    <TaxCatchAll xmlns="dc2db4f8-0dc0-4834-9a51-1c3a49a46568" xsi:nil="true"/>
  </documentManagement>
</p:properties>
</file>

<file path=customXml/itemProps1.xml><?xml version="1.0" encoding="utf-8"?>
<ds:datastoreItem xmlns:ds="http://schemas.openxmlformats.org/officeDocument/2006/customXml" ds:itemID="{15867BD5-1539-407C-93B8-9C5B4108FEE5}"/>
</file>

<file path=customXml/itemProps2.xml><?xml version="1.0" encoding="utf-8"?>
<ds:datastoreItem xmlns:ds="http://schemas.openxmlformats.org/officeDocument/2006/customXml" ds:itemID="{21B6BC91-A648-42B6-8C58-27EDD1247115}"/>
</file>

<file path=customXml/itemProps3.xml><?xml version="1.0" encoding="utf-8"?>
<ds:datastoreItem xmlns:ds="http://schemas.openxmlformats.org/officeDocument/2006/customXml" ds:itemID="{818B6BEC-3898-46F1-8405-D2454370DBE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1589</Words>
  <Application>Microsoft Office PowerPoint</Application>
  <PresentationFormat>Widescreen</PresentationFormat>
  <Paragraphs>226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Wingdings</vt:lpstr>
      <vt:lpstr>Office Theme</vt:lpstr>
      <vt:lpstr>CANDOR: KdD vs. Kd bei RRMM  Phase 3-Studie, präspezifizierte Subgruppenauswertung nach Nierenfunktion</vt:lpstr>
      <vt:lpstr>PowerPoint Presentation</vt:lpstr>
      <vt:lpstr>CANDOR: KdD vs. Kd bei RRMM  Phase 3-Studie, präspezifizierte Subgruppenauswertung nach Nierenfunktion</vt:lpstr>
      <vt:lpstr>CANDOR: KdD vs. Kd bei RRMM  Phase 3-Studie, präspezifizierte Subgruppenauswertung nach Nierenfunktion</vt:lpstr>
      <vt:lpstr>CANDOR: KdD vs. Kd bei RRMM  Phase 3-Studie, präspezifizierte Subgruppenauswertung nach Nierenfunktion</vt:lpstr>
      <vt:lpstr>CANDOR: KdD vs. Kd bei RRMM  Phase 3-Studie, präspezifizierte Subgruppenauswertung nach Nierenfunktion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CANDOR: KdD vs. Kd bei RRMM  Phase 3-Studie, präspezifizierte Subgruppenauswertung nach Nierenfunktion</dc:title>
  <dc:creator>Roehrig, Markus</dc:creator>
  <cp:lastModifiedBy>Roehrig, Markus</cp:lastModifiedBy>
  <cp:revision>1</cp:revision>
  <dcterms:created xsi:type="dcterms:W3CDTF">2024-02-08T18:39:04Z</dcterms:created>
  <dcterms:modified xsi:type="dcterms:W3CDTF">2024-02-08T18:39:46Z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a2055c4-9279-4301-be81-ecf0bfac40b1_Enabled">
    <vt:lpwstr>true</vt:lpwstr>
  </property>
  <property fmtid="{D5CDD505-2E9C-101B-9397-08002B2CF9AE}" pid="3" name="MSIP_Label_fa2055c4-9279-4301-be81-ecf0bfac40b1_SetDate">
    <vt:lpwstr>2024-02-08T18:39:46Z</vt:lpwstr>
  </property>
  <property fmtid="{D5CDD505-2E9C-101B-9397-08002B2CF9AE}" pid="4" name="MSIP_Label_fa2055c4-9279-4301-be81-ecf0bfac40b1_Method">
    <vt:lpwstr>Privileged</vt:lpwstr>
  </property>
  <property fmtid="{D5CDD505-2E9C-101B-9397-08002B2CF9AE}" pid="5" name="MSIP_Label_fa2055c4-9279-4301-be81-ecf0bfac40b1_Name">
    <vt:lpwstr>Confidential Medical and Scientific Affairs (no marking)</vt:lpwstr>
  </property>
  <property fmtid="{D5CDD505-2E9C-101B-9397-08002B2CF9AE}" pid="6" name="MSIP_Label_fa2055c4-9279-4301-be81-ecf0bfac40b1_SiteId">
    <vt:lpwstr>4b4266a6-1368-41af-ad5a-59eb634f7ad8</vt:lpwstr>
  </property>
  <property fmtid="{D5CDD505-2E9C-101B-9397-08002B2CF9AE}" pid="7" name="MSIP_Label_fa2055c4-9279-4301-be81-ecf0bfac40b1_ActionId">
    <vt:lpwstr>087fc363-37bb-4815-b89c-105e1ea84b6a</vt:lpwstr>
  </property>
  <property fmtid="{D5CDD505-2E9C-101B-9397-08002B2CF9AE}" pid="8" name="MSIP_Label_fa2055c4-9279-4301-be81-ecf0bfac40b1_ContentBits">
    <vt:lpwstr>0</vt:lpwstr>
  </property>
  <property fmtid="{D5CDD505-2E9C-101B-9397-08002B2CF9AE}" pid="9" name="ContentTypeId">
    <vt:lpwstr>0x01010044051C8ED0B0934CBB70AA06BF789C51</vt:lpwstr>
  </property>
</Properties>
</file>